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00" r:id="rId2"/>
    <p:sldId id="315" r:id="rId3"/>
    <p:sldId id="312" r:id="rId4"/>
    <p:sldId id="318" r:id="rId5"/>
    <p:sldId id="313" r:id="rId6"/>
    <p:sldId id="316" r:id="rId7"/>
    <p:sldId id="319" r:id="rId8"/>
    <p:sldId id="331" r:id="rId9"/>
    <p:sldId id="332" r:id="rId10"/>
    <p:sldId id="333" r:id="rId11"/>
    <p:sldId id="334" r:id="rId12"/>
  </p:sldIdLst>
  <p:sldSz cx="9906000" cy="6858000" type="A4"/>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55850" autoAdjust="0"/>
  </p:normalViewPr>
  <p:slideViewPr>
    <p:cSldViewPr>
      <p:cViewPr varScale="1">
        <p:scale>
          <a:sx n="39" d="100"/>
          <a:sy n="39" d="100"/>
        </p:scale>
        <p:origin x="-1974" y="-9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156"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85E6B24-A6D9-48D0-9507-6C6A62570477}" type="datetimeFigureOut">
              <a:rPr lang="en-US"/>
              <a:pPr>
                <a:defRPr/>
              </a:pPr>
              <a:t>10/28/2014</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0FD18B3-AC6A-47D7-85B4-19156CB1978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F4E7319-5D13-4DFF-ACCF-8E8888180931}" type="datetimeFigureOut">
              <a:rPr lang="en-GB"/>
              <a:pPr>
                <a:defRPr/>
              </a:pPr>
              <a:t>28/10/2014</a:t>
            </a:fld>
            <a:endParaRPr lang="en-GB"/>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D713245-FE4F-45AA-92F5-D0542D85ECD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endParaRPr lang="fr-CH" smtClean="0"/>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92DCEF-B431-499B-AAF4-443B123861DE}" type="slidenum">
              <a:rPr lang="en-GB">
                <a:cs typeface="Arial" charset="0"/>
              </a:rPr>
              <a:pPr fontAlgn="base">
                <a:spcBef>
                  <a:spcPct val="0"/>
                </a:spcBef>
                <a:spcAft>
                  <a:spcPct val="0"/>
                </a:spcAft>
              </a:pPr>
              <a:t>2</a:t>
            </a:fld>
            <a:endParaRPr lang="en-GB">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endParaRPr lang="fr-CH"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24AA9F-D6A7-4D59-98C0-944B5B23B824}" type="slidenum">
              <a:rPr lang="en-GB">
                <a:cs typeface="Arial" charset="0"/>
              </a:rPr>
              <a:pPr fontAlgn="base">
                <a:spcBef>
                  <a:spcPct val="0"/>
                </a:spcBef>
                <a:spcAft>
                  <a:spcPct val="0"/>
                </a:spcAft>
              </a:pPr>
              <a:t>3</a:t>
            </a:fld>
            <a:endParaRPr lang="en-GB">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endParaRPr lang="fr-CH"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9DEE0E-DF50-44D1-A2B3-FDDD0B7860A1}" type="slidenum">
              <a:rPr lang="en-GB">
                <a:cs typeface="Arial" charset="0"/>
              </a:rPr>
              <a:pPr fontAlgn="base">
                <a:spcBef>
                  <a:spcPct val="0"/>
                </a:spcBef>
                <a:spcAft>
                  <a:spcPct val="0"/>
                </a:spcAft>
              </a:pPr>
              <a:t>5</a:t>
            </a:fld>
            <a:endParaRPr lang="en-GB">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21"/>
          <p:cNvSpPr>
            <a:spLocks noGrp="1"/>
          </p:cNvSpPr>
          <p:nvPr>
            <p:ph type="title"/>
          </p:nvPr>
        </p:nvSpPr>
        <p:spPr>
          <a:xfrm>
            <a:off x="3577" y="2276872"/>
            <a:ext cx="9906000" cy="1143000"/>
          </a:xfrm>
          <a:prstGeom prst="rect">
            <a:avLst/>
          </a:prstGeom>
        </p:spPr>
        <p:txBody>
          <a:bodyPr rtlCol="0">
            <a:normAutofit/>
          </a:bodyPr>
          <a:lstStyle>
            <a:lvl1pPr>
              <a:defRPr>
                <a:solidFill>
                  <a:schemeClr val="accent1">
                    <a:lumMod val="75000"/>
                  </a:schemeClr>
                </a:solidFill>
              </a:defRPr>
            </a:lvl1pPr>
          </a:lstStyle>
          <a:p>
            <a:r>
              <a:rPr lang="en-GB" dirty="0" smtClean="0"/>
              <a:t>Main title</a:t>
            </a:r>
          </a:p>
        </p:txBody>
      </p:sp>
      <p:sp>
        <p:nvSpPr>
          <p:cNvPr id="3" name="Text Placeholder 22"/>
          <p:cNvSpPr>
            <a:spLocks noGrp="1"/>
          </p:cNvSpPr>
          <p:nvPr>
            <p:ph idx="1"/>
          </p:nvPr>
        </p:nvSpPr>
        <p:spPr>
          <a:xfrm>
            <a:off x="0" y="3573016"/>
            <a:ext cx="9906000" cy="4525963"/>
          </a:xfrm>
          <a:prstGeom prst="rect">
            <a:avLst/>
          </a:prstGeom>
        </p:spPr>
        <p:txBody>
          <a:bodyPr/>
          <a:lstStyle>
            <a:lvl1pPr>
              <a:defRPr sz="2400"/>
            </a:lvl1pPr>
          </a:lstStyle>
          <a:p>
            <a:pPr lvl="0"/>
            <a:r>
              <a:rPr lang="en-US" dirty="0" err="1" smtClean="0"/>
              <a:t>Click to edit Master text styles</a:t>
            </a:r>
          </a:p>
          <a:p>
            <a:pPr lvl="1"/>
            <a:r>
              <a:rPr lang="en-US" dirty="0" err="1" smtClean="0"/>
              <a:t>Second level</a:t>
            </a:r>
          </a:p>
          <a:p>
            <a:pPr lvl="2"/>
            <a:r>
              <a:rPr lang="en-US" dirty="0" err="1" smtClean="0"/>
              <a:t>Third level</a:t>
            </a:r>
          </a:p>
          <a:p>
            <a:pPr lvl="3"/>
            <a:r>
              <a:rPr lang="en-US" dirty="0" err="1" smtClean="0"/>
              <a:t>Fourth level</a:t>
            </a:r>
          </a:p>
          <a:p>
            <a:pPr lvl="4"/>
            <a:r>
              <a:rPr lang="en-US" dirty="0" err="1" smtClean="0"/>
              <a:t>Fifth level</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0"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r>
              <a:rPr lang="en-GB" dirty="0" smtClean="0"/>
              <a:t>Main title here</a:t>
            </a:r>
          </a:p>
        </p:txBody>
      </p:sp>
      <p:sp>
        <p:nvSpPr>
          <p:cNvPr id="3"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3" name="Rectangle 3"/>
          <p:cNvSpPr txBox="1">
            <a:spLocks noChangeArrowheads="1"/>
          </p:cNvSpPr>
          <p:nvPr userDrawn="1"/>
        </p:nvSpPr>
        <p:spPr>
          <a:xfrm>
            <a:off x="3152775" y="333375"/>
            <a:ext cx="6753225" cy="1143000"/>
          </a:xfrm>
          <a:prstGeom prst="rect">
            <a:avLst/>
          </a:prstGeom>
        </p:spPr>
        <p:txBody>
          <a:bodyPr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pPr fontAlgn="auto">
              <a:spcAft>
                <a:spcPts val="0"/>
              </a:spcAft>
              <a:defRPr/>
            </a:pPr>
            <a:r>
              <a:rPr lang="en-GB" sz="4000" b="1" dirty="0" smtClean="0">
                <a:latin typeface="Verdana" pitchFamily="34" charset="0"/>
                <a:ea typeface="Verdana" pitchFamily="34" charset="0"/>
                <a:cs typeface="Verdana" pitchFamily="34" charset="0"/>
              </a:rPr>
              <a:t>Main title here</a:t>
            </a:r>
          </a:p>
        </p:txBody>
      </p:sp>
      <p:sp>
        <p:nvSpPr>
          <p:cNvPr id="8"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3" name="Rectangle 3"/>
          <p:cNvSpPr txBox="1">
            <a:spLocks noChangeArrowheads="1"/>
          </p:cNvSpPr>
          <p:nvPr userDrawn="1"/>
        </p:nvSpPr>
        <p:spPr>
          <a:xfrm>
            <a:off x="3152775" y="333375"/>
            <a:ext cx="6753225" cy="1143000"/>
          </a:xfrm>
          <a:prstGeom prst="rect">
            <a:avLst/>
          </a:prstGeom>
        </p:spPr>
        <p:txBody>
          <a:bodyPr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pPr fontAlgn="auto">
              <a:spcAft>
                <a:spcPts val="0"/>
              </a:spcAft>
              <a:defRPr/>
            </a:pPr>
            <a:r>
              <a:rPr lang="en-GB" sz="4000" b="1" dirty="0" smtClean="0">
                <a:latin typeface="Verdana" pitchFamily="34" charset="0"/>
                <a:ea typeface="Verdana" pitchFamily="34" charset="0"/>
                <a:cs typeface="Verdana" pitchFamily="34" charset="0"/>
              </a:rPr>
              <a:t>Main title here</a:t>
            </a:r>
          </a:p>
        </p:txBody>
      </p:sp>
      <p:sp>
        <p:nvSpPr>
          <p:cNvPr id="9"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530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03555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r>
              <a:rPr lang="en-GB" dirty="0" smtClean="0"/>
              <a:t>Main title here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1"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r>
              <a:rPr lang="en-GB" dirty="0" smtClean="0"/>
              <a:t>Main title here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5" name="Rectangle 3"/>
          <p:cNvSpPr txBox="1">
            <a:spLocks noChangeArrowheads="1"/>
          </p:cNvSpPr>
          <p:nvPr userDrawn="1"/>
        </p:nvSpPr>
        <p:spPr>
          <a:xfrm>
            <a:off x="3152775" y="333375"/>
            <a:ext cx="6753225" cy="1143000"/>
          </a:xfrm>
          <a:prstGeom prst="rect">
            <a:avLst/>
          </a:prstGeom>
        </p:spPr>
        <p:txBody>
          <a:bodyPr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pPr fontAlgn="auto">
              <a:spcAft>
                <a:spcPts val="0"/>
              </a:spcAft>
              <a:defRPr/>
            </a:pPr>
            <a:r>
              <a:rPr lang="en-GB" sz="4000" b="1" smtClean="0">
                <a:latin typeface="Verdana" pitchFamily="34" charset="0"/>
                <a:ea typeface="Verdana" pitchFamily="34" charset="0"/>
                <a:cs typeface="Verdana" pitchFamily="34" charset="0"/>
              </a:rPr>
              <a:t>Main title here</a:t>
            </a:r>
            <a:endParaRPr lang="en-GB" sz="4000" b="1" dirty="0" smtClean="0">
              <a:latin typeface="Verdana" pitchFamily="34" charset="0"/>
              <a:ea typeface="Verdana" pitchFamily="34" charset="0"/>
              <a:cs typeface="Verdana" pitchFamily="34" charset="0"/>
            </a:endParaRPr>
          </a:p>
        </p:txBody>
      </p:sp>
      <p:sp>
        <p:nvSpPr>
          <p:cNvPr id="2" name="Title 1"/>
          <p:cNvSpPr>
            <a:spLocks noGrp="1"/>
          </p:cNvSpPr>
          <p:nvPr>
            <p:ph type="title"/>
          </p:nvPr>
        </p:nvSpPr>
        <p:spPr>
          <a:xfrm>
            <a:off x="488504" y="1772816"/>
            <a:ext cx="3259006" cy="1162050"/>
          </a:xfrm>
        </p:spPr>
        <p:txBody>
          <a:bodyPr anchor="b"/>
          <a:lstStyle>
            <a:lvl1pPr algn="l">
              <a:defRPr sz="2000" b="1">
                <a:solidFill>
                  <a:srgbClr val="006600"/>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72971" y="2132856"/>
            <a:ext cx="5537729" cy="3993308"/>
          </a:xfrm>
        </p:spPr>
        <p:txBody>
          <a:bodyPr/>
          <a:lstStyle>
            <a:lvl1pPr>
              <a:defRPr sz="3200">
                <a:solidFill>
                  <a:schemeClr val="accent6">
                    <a:lumMod val="50000"/>
                  </a:schemeClr>
                </a:solidFill>
                <a:latin typeface="Verdana" pitchFamily="34" charset="0"/>
                <a:ea typeface="Verdana" pitchFamily="34" charset="0"/>
                <a:cs typeface="Verdana" pitchFamily="34" charset="0"/>
              </a:defRPr>
            </a:lvl1pPr>
            <a:lvl2pPr>
              <a:defRPr sz="2800">
                <a:solidFill>
                  <a:schemeClr val="accent6">
                    <a:lumMod val="50000"/>
                  </a:schemeClr>
                </a:solidFill>
                <a:latin typeface="Verdana" pitchFamily="34" charset="0"/>
                <a:ea typeface="Verdana" pitchFamily="34" charset="0"/>
                <a:cs typeface="Verdana" pitchFamily="34" charset="0"/>
              </a:defRPr>
            </a:lvl2pPr>
            <a:lvl3pPr>
              <a:defRPr sz="2400">
                <a:solidFill>
                  <a:schemeClr val="accent6">
                    <a:lumMod val="50000"/>
                  </a:schemeClr>
                </a:solidFill>
                <a:latin typeface="Verdana" pitchFamily="34" charset="0"/>
                <a:ea typeface="Verdana" pitchFamily="34" charset="0"/>
                <a:cs typeface="Verdana" pitchFamily="34" charset="0"/>
              </a:defRPr>
            </a:lvl3pPr>
            <a:lvl4pPr>
              <a:defRPr sz="2000">
                <a:solidFill>
                  <a:schemeClr val="accent6">
                    <a:lumMod val="50000"/>
                  </a:schemeClr>
                </a:solidFill>
                <a:latin typeface="Verdana" pitchFamily="34" charset="0"/>
                <a:ea typeface="Verdana" pitchFamily="34" charset="0"/>
                <a:cs typeface="Verdana" pitchFamily="34" charset="0"/>
              </a:defRPr>
            </a:lvl4pPr>
            <a:lvl5pPr>
              <a:defRPr sz="2000">
                <a:solidFill>
                  <a:schemeClr val="accent6">
                    <a:lumMod val="50000"/>
                  </a:schemeClr>
                </a:solidFill>
                <a:latin typeface="Verdana" pitchFamily="34" charset="0"/>
                <a:ea typeface="Verdana" pitchFamily="34" charset="0"/>
                <a:cs typeface="Verdana"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95300" y="3212976"/>
            <a:ext cx="3259006" cy="2913188"/>
          </a:xfrm>
        </p:spPr>
        <p:txBody>
          <a:bodyPr/>
          <a:lstStyle>
            <a:lvl1pPr marL="0" indent="0">
              <a:buNone/>
              <a:defRPr sz="1400">
                <a:solidFill>
                  <a:schemeClr val="accent6">
                    <a:lumMod val="50000"/>
                  </a:schemeClr>
                </a:solidFill>
                <a:latin typeface="Verdana" pitchFamily="34" charset="0"/>
                <a:ea typeface="Verdana" pitchFamily="34" charset="0"/>
                <a:cs typeface="Verdan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3175" y="2276475"/>
            <a:ext cx="9906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Main title</a:t>
            </a:r>
          </a:p>
        </p:txBody>
      </p:sp>
      <p:sp>
        <p:nvSpPr>
          <p:cNvPr id="23" name="Text Placeholder 22"/>
          <p:cNvSpPr>
            <a:spLocks noGrp="1"/>
          </p:cNvSpPr>
          <p:nvPr>
            <p:ph type="body" idx="1"/>
          </p:nvPr>
        </p:nvSpPr>
        <p:spPr>
          <a:xfrm>
            <a:off x="0" y="3573463"/>
            <a:ext cx="9906000" cy="4525962"/>
          </a:xfrm>
          <a:prstGeom prst="rect">
            <a:avLst/>
          </a:prstGeom>
        </p:spPr>
        <p:txBody>
          <a:bodyPr vert="horz" lIns="91440" tIns="45720" rIns="91440" bIns="45720" rtlCol="0">
            <a:normAutofit/>
          </a:bodyPr>
          <a:lstStyle/>
          <a:p>
            <a:r>
              <a:rPr lang="es-AR" dirty="0" err="1" smtClean="0"/>
              <a:t>Subtitle</a:t>
            </a:r>
            <a:endParaRPr lang="es-AR" dirty="0" smtClean="0"/>
          </a:p>
          <a:p>
            <a:endParaRPr lang="es-AR" dirty="0" smtClean="0"/>
          </a:p>
          <a:p>
            <a:r>
              <a:rPr lang="es-AR" dirty="0" err="1" smtClean="0"/>
              <a:t>Author</a:t>
            </a:r>
            <a:endParaRPr lang="es-AR" dirty="0" smtClean="0"/>
          </a:p>
          <a:p>
            <a:r>
              <a:rPr lang="fr-CH" dirty="0" err="1" smtClean="0"/>
              <a:t>Her</a:t>
            </a:r>
            <a:r>
              <a:rPr lang="fr-CH" dirty="0" smtClean="0"/>
              <a:t>/</a:t>
            </a:r>
            <a:r>
              <a:rPr lang="fr-CH" dirty="0" err="1" smtClean="0"/>
              <a:t>his</a:t>
            </a:r>
            <a:r>
              <a:rPr lang="fr-CH" dirty="0" smtClean="0"/>
              <a:t> </a:t>
            </a:r>
            <a:r>
              <a:rPr lang="fr-CH" dirty="0" err="1" smtClean="0"/>
              <a:t>title</a:t>
            </a:r>
            <a:endParaRPr lang="en-US" dirty="0" smtClean="0"/>
          </a:p>
          <a:p>
            <a:endParaRPr lang="es-AR" dirty="0" smtClean="0"/>
          </a:p>
          <a:p>
            <a:r>
              <a:rPr lang="es-AR" dirty="0" err="1" smtClean="0"/>
              <a:t>Location</a:t>
            </a:r>
            <a:endParaRPr lang="es-AR" dirty="0" smtClean="0"/>
          </a:p>
          <a:p>
            <a:r>
              <a:rPr lang="fr-CH" dirty="0" smtClean="0"/>
              <a:t>Date</a:t>
            </a:r>
            <a:endParaRPr lang="en-GB"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Lst>
  <p:timing>
    <p:tnLst>
      <p:par>
        <p:cTn id="1" dur="indefinite" restart="never" nodeType="tmRoot"/>
      </p:par>
    </p:tnLst>
  </p:timing>
  <p:txStyles>
    <p:titleStyle>
      <a:lvl1pPr algn="ctr" rtl="0" fontAlgn="base">
        <a:spcBef>
          <a:spcPct val="0"/>
        </a:spcBef>
        <a:spcAft>
          <a:spcPct val="0"/>
        </a:spcAft>
        <a:defRPr sz="4400" kern="1200">
          <a:solidFill>
            <a:srgbClr val="558ED5"/>
          </a:solidFill>
          <a:latin typeface="+mj-lt"/>
          <a:ea typeface="+mj-ea"/>
          <a:cs typeface="+mj-cs"/>
        </a:defRPr>
      </a:lvl1pPr>
      <a:lvl2pPr algn="ctr" rtl="0" fontAlgn="base">
        <a:spcBef>
          <a:spcPct val="0"/>
        </a:spcBef>
        <a:spcAft>
          <a:spcPct val="0"/>
        </a:spcAft>
        <a:defRPr sz="4400">
          <a:solidFill>
            <a:srgbClr val="558ED5"/>
          </a:solidFill>
          <a:latin typeface="Calibri" pitchFamily="34" charset="0"/>
        </a:defRPr>
      </a:lvl2pPr>
      <a:lvl3pPr algn="ctr" rtl="0" fontAlgn="base">
        <a:spcBef>
          <a:spcPct val="0"/>
        </a:spcBef>
        <a:spcAft>
          <a:spcPct val="0"/>
        </a:spcAft>
        <a:defRPr sz="4400">
          <a:solidFill>
            <a:srgbClr val="558ED5"/>
          </a:solidFill>
          <a:latin typeface="Calibri" pitchFamily="34" charset="0"/>
        </a:defRPr>
      </a:lvl3pPr>
      <a:lvl4pPr algn="ctr" rtl="0" fontAlgn="base">
        <a:spcBef>
          <a:spcPct val="0"/>
        </a:spcBef>
        <a:spcAft>
          <a:spcPct val="0"/>
        </a:spcAft>
        <a:defRPr sz="4400">
          <a:solidFill>
            <a:srgbClr val="558ED5"/>
          </a:solidFill>
          <a:latin typeface="Calibri" pitchFamily="34" charset="0"/>
        </a:defRPr>
      </a:lvl4pPr>
      <a:lvl5pPr algn="ctr" rtl="0" fontAlgn="base">
        <a:spcBef>
          <a:spcPct val="0"/>
        </a:spcBef>
        <a:spcAft>
          <a:spcPct val="0"/>
        </a:spcAft>
        <a:defRPr sz="4400">
          <a:solidFill>
            <a:srgbClr val="558ED5"/>
          </a:solidFill>
          <a:latin typeface="Calibri" pitchFamily="34" charset="0"/>
        </a:defRPr>
      </a:lvl5pPr>
      <a:lvl6pPr marL="457200" algn="ctr" rtl="0" fontAlgn="base">
        <a:spcBef>
          <a:spcPct val="0"/>
        </a:spcBef>
        <a:spcAft>
          <a:spcPct val="0"/>
        </a:spcAft>
        <a:defRPr sz="4400">
          <a:solidFill>
            <a:srgbClr val="558ED5"/>
          </a:solidFill>
          <a:latin typeface="Calibri" pitchFamily="34" charset="0"/>
        </a:defRPr>
      </a:lvl6pPr>
      <a:lvl7pPr marL="914400" algn="ctr" rtl="0" fontAlgn="base">
        <a:spcBef>
          <a:spcPct val="0"/>
        </a:spcBef>
        <a:spcAft>
          <a:spcPct val="0"/>
        </a:spcAft>
        <a:defRPr sz="4400">
          <a:solidFill>
            <a:srgbClr val="558ED5"/>
          </a:solidFill>
          <a:latin typeface="Calibri" pitchFamily="34" charset="0"/>
        </a:defRPr>
      </a:lvl7pPr>
      <a:lvl8pPr marL="1371600" algn="ctr" rtl="0" fontAlgn="base">
        <a:spcBef>
          <a:spcPct val="0"/>
        </a:spcBef>
        <a:spcAft>
          <a:spcPct val="0"/>
        </a:spcAft>
        <a:defRPr sz="4400">
          <a:solidFill>
            <a:srgbClr val="558ED5"/>
          </a:solidFill>
          <a:latin typeface="Calibri" pitchFamily="34" charset="0"/>
        </a:defRPr>
      </a:lvl8pPr>
      <a:lvl9pPr marL="1828800" algn="ctr" rtl="0" fontAlgn="base">
        <a:spcBef>
          <a:spcPct val="0"/>
        </a:spcBef>
        <a:spcAft>
          <a:spcPct val="0"/>
        </a:spcAft>
        <a:defRPr sz="4400">
          <a:solidFill>
            <a:srgbClr val="558ED5"/>
          </a:solidFill>
          <a:latin typeface="Calibri" pitchFamily="34" charset="0"/>
        </a:defRPr>
      </a:lvl9pPr>
    </p:titleStyle>
    <p:bodyStyle>
      <a:lvl1pPr algn="l" rtl="0" fontAlgn="base">
        <a:spcBef>
          <a:spcPct val="20000"/>
        </a:spcBef>
        <a:spcAft>
          <a:spcPct val="0"/>
        </a:spcAft>
        <a:buFont typeface="Arial" charset="0"/>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tiff"/><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unece.org/hlm/prgm/cph/countries/moldova/welcome.html" TargetMode="External"/><Relationship Id="rId13" Type="http://schemas.openxmlformats.org/officeDocument/2006/relationships/hyperlink" Target="http://www.unece.org/hlm/prgm/cph/countries/georgia/welcome.html" TargetMode="External"/><Relationship Id="rId3" Type="http://schemas.openxmlformats.org/officeDocument/2006/relationships/hyperlink" Target="http://www.unece.org/hlm/prgm/cph/countries/bulgaria/welcome.html" TargetMode="External"/><Relationship Id="rId7" Type="http://schemas.openxmlformats.org/officeDocument/2006/relationships/hyperlink" Target="http://www.unece.org/hlm/prgm/cph/countries/romania/welcome.html" TargetMode="External"/><Relationship Id="rId12" Type="http://schemas.openxmlformats.org/officeDocument/2006/relationships/hyperlink" Target="http://www.unece.org/hlm/prgm/cph/countries/serbia%20and%20montenegro/welcome.html" TargetMode="External"/><Relationship Id="rId17" Type="http://schemas.openxmlformats.org/officeDocument/2006/relationships/hyperlink" Target="http://www.unece.org/fileadmin/DAM/hlm/documents/Publications/cp.tajikistan.e.pdf" TargetMode="External"/><Relationship Id="rId2" Type="http://schemas.openxmlformats.org/officeDocument/2006/relationships/notesSlide" Target="../notesSlides/notesSlide2.xml"/><Relationship Id="rId16" Type="http://schemas.openxmlformats.org/officeDocument/2006/relationships/hyperlink" Target="http://www.unece.org/hlm/prgm/cph/countries/azerbaijan/welcome.html" TargetMode="External"/><Relationship Id="rId1" Type="http://schemas.openxmlformats.org/officeDocument/2006/relationships/slideLayout" Target="../slideLayouts/slideLayout2.xml"/><Relationship Id="rId6" Type="http://schemas.openxmlformats.org/officeDocument/2006/relationships/hyperlink" Target="http://www.unece.org/hlm/prgm/cph/countries/lithuania/welcome.html" TargetMode="External"/><Relationship Id="rId11" Type="http://schemas.openxmlformats.org/officeDocument/2006/relationships/hyperlink" Target="http://www.unece.org/hlm/prgm/cph/countries/russia/welcome.html" TargetMode="External"/><Relationship Id="rId5" Type="http://schemas.openxmlformats.org/officeDocument/2006/relationships/hyperlink" Target="http://www.unece.org/hlm/prgm/cph/countries/slovakia/welcome.html" TargetMode="External"/><Relationship Id="rId15" Type="http://schemas.openxmlformats.org/officeDocument/2006/relationships/hyperlink" Target="http://www.unece.org/hlm/prgm/cph/countries/kyrgyzstan/welcome.html" TargetMode="External"/><Relationship Id="rId10" Type="http://schemas.openxmlformats.org/officeDocument/2006/relationships/hyperlink" Target="http://www.unece.org/hlm/prgm/cph/countries/armenia/welcome.html" TargetMode="External"/><Relationship Id="rId4" Type="http://schemas.openxmlformats.org/officeDocument/2006/relationships/hyperlink" Target="http://www.unece.org/hlm/prgm/cph/countries/poland/welcome.html" TargetMode="External"/><Relationship Id="rId9" Type="http://schemas.openxmlformats.org/officeDocument/2006/relationships/hyperlink" Target="http://www.unece.org/hlm/prgm/cph/countries/albania/welcome.html" TargetMode="External"/><Relationship Id="rId14" Type="http://schemas.openxmlformats.org/officeDocument/2006/relationships/hyperlink" Target="http://www.unece.org/hlm/prgm/cph/countries/belarus/welcome.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8" descr="DSC_0448"/>
          <p:cNvPicPr>
            <a:picLocks noChangeAspect="1" noChangeArrowheads="1"/>
          </p:cNvPicPr>
          <p:nvPr/>
        </p:nvPicPr>
        <p:blipFill>
          <a:blip r:embed="rId2"/>
          <a:srcRect/>
          <a:stretch>
            <a:fillRect/>
          </a:stretch>
        </p:blipFill>
        <p:spPr bwMode="auto">
          <a:xfrm>
            <a:off x="4232275" y="4221163"/>
            <a:ext cx="2665413" cy="1784350"/>
          </a:xfrm>
          <a:prstGeom prst="rect">
            <a:avLst/>
          </a:prstGeom>
          <a:noFill/>
          <a:ln w="9525">
            <a:noFill/>
            <a:miter lim="800000"/>
            <a:headEnd/>
            <a:tailEnd/>
          </a:ln>
        </p:spPr>
      </p:pic>
      <p:pic>
        <p:nvPicPr>
          <p:cNvPr id="11266" name="Picture 12" descr="http://t1.gstatic.com/images?q=tbn:ANd9GcStM3UKrU6rtxMdrAmsMPLsJ_jqJnA0TdSOQRsgwUOE08zDyuWdM-7-3q8PRw"/>
          <p:cNvPicPr>
            <a:picLocks noChangeAspect="1" noChangeArrowheads="1"/>
          </p:cNvPicPr>
          <p:nvPr/>
        </p:nvPicPr>
        <p:blipFill>
          <a:blip r:embed="rId3"/>
          <a:srcRect/>
          <a:stretch>
            <a:fillRect/>
          </a:stretch>
        </p:blipFill>
        <p:spPr bwMode="auto">
          <a:xfrm>
            <a:off x="1362075" y="2425700"/>
            <a:ext cx="2078038" cy="1382713"/>
          </a:xfrm>
          <a:prstGeom prst="rect">
            <a:avLst/>
          </a:prstGeom>
          <a:noFill/>
          <a:ln w="9525">
            <a:noFill/>
            <a:miter lim="800000"/>
            <a:headEnd/>
            <a:tailEnd/>
          </a:ln>
        </p:spPr>
      </p:pic>
      <p:pic>
        <p:nvPicPr>
          <p:cNvPr id="11267" name="Picture 14" descr="http://www.projectromania.co.uk/mambo/images/stories/plastichouse.jpg"/>
          <p:cNvPicPr>
            <a:picLocks noChangeAspect="1" noChangeArrowheads="1"/>
          </p:cNvPicPr>
          <p:nvPr/>
        </p:nvPicPr>
        <p:blipFill>
          <a:blip r:embed="rId4"/>
          <a:srcRect/>
          <a:stretch>
            <a:fillRect/>
          </a:stretch>
        </p:blipFill>
        <p:spPr bwMode="auto">
          <a:xfrm>
            <a:off x="6248400" y="3997325"/>
            <a:ext cx="3514725" cy="1733550"/>
          </a:xfrm>
          <a:prstGeom prst="rect">
            <a:avLst/>
          </a:prstGeom>
          <a:noFill/>
          <a:ln w="9525">
            <a:noFill/>
            <a:miter lim="800000"/>
            <a:headEnd/>
            <a:tailEnd/>
          </a:ln>
        </p:spPr>
      </p:pic>
      <p:pic>
        <p:nvPicPr>
          <p:cNvPr id="11268" name="Picture 22" descr="Modern-Apartment-Building-221815"/>
          <p:cNvPicPr>
            <a:picLocks noChangeAspect="1" noChangeArrowheads="1"/>
          </p:cNvPicPr>
          <p:nvPr/>
        </p:nvPicPr>
        <p:blipFill>
          <a:blip r:embed="rId5"/>
          <a:srcRect/>
          <a:stretch>
            <a:fillRect/>
          </a:stretch>
        </p:blipFill>
        <p:spPr bwMode="auto">
          <a:xfrm>
            <a:off x="1208088" y="3716338"/>
            <a:ext cx="3024187" cy="2014537"/>
          </a:xfrm>
          <a:prstGeom prst="rect">
            <a:avLst/>
          </a:prstGeom>
          <a:noFill/>
          <a:ln w="9525">
            <a:noFill/>
            <a:miter lim="800000"/>
            <a:headEnd/>
            <a:tailEnd/>
          </a:ln>
        </p:spPr>
      </p:pic>
      <p:sp>
        <p:nvSpPr>
          <p:cNvPr id="2" name="Title 1"/>
          <p:cNvSpPr>
            <a:spLocks noGrp="1"/>
          </p:cNvSpPr>
          <p:nvPr>
            <p:ph type="title"/>
          </p:nvPr>
        </p:nvSpPr>
        <p:spPr>
          <a:xfrm>
            <a:off x="849313" y="333375"/>
            <a:ext cx="7559675" cy="1800225"/>
          </a:xfrm>
        </p:spPr>
        <p:txBody>
          <a:bodyPr>
            <a:normAutofit fontScale="90000"/>
          </a:bodyPr>
          <a:lstStyle/>
          <a:p>
            <a:pPr fontAlgn="auto">
              <a:spcAft>
                <a:spcPts val="0"/>
              </a:spcAft>
              <a:defRPr/>
            </a:pPr>
            <a:r>
              <a:rPr lang="en-US" b="1" dirty="0" smtClean="0">
                <a:solidFill>
                  <a:schemeClr val="bg1"/>
                </a:solidFill>
              </a:rPr>
              <a:t>UNECE </a:t>
            </a:r>
            <a:br>
              <a:rPr lang="en-US" b="1" dirty="0" smtClean="0">
                <a:solidFill>
                  <a:schemeClr val="bg1"/>
                </a:solidFill>
              </a:rPr>
            </a:br>
            <a:r>
              <a:rPr lang="et-EE" sz="4000" b="1" dirty="0" smtClean="0">
                <a:solidFill>
                  <a:schemeClr val="bg1"/>
                </a:solidFill>
              </a:rPr>
              <a:t>Country Profiles on Housing              and Land Management</a:t>
            </a:r>
            <a:endParaRPr lang="en-US" sz="4000" b="1" dirty="0">
              <a:solidFill>
                <a:schemeClr val="bg1"/>
              </a:solidFill>
            </a:endParaRPr>
          </a:p>
        </p:txBody>
      </p:sp>
      <p:pic>
        <p:nvPicPr>
          <p:cNvPr id="11270" name="Picture 2" descr="http://www.harrogate.gov.uk/PublishingImages/CS_20080805_Afordable_Housing_Montage.jpg"/>
          <p:cNvPicPr>
            <a:picLocks noChangeAspect="1" noChangeArrowheads="1"/>
          </p:cNvPicPr>
          <p:nvPr/>
        </p:nvPicPr>
        <p:blipFill>
          <a:blip r:embed="rId6"/>
          <a:srcRect/>
          <a:stretch>
            <a:fillRect/>
          </a:stretch>
        </p:blipFill>
        <p:spPr bwMode="auto">
          <a:xfrm>
            <a:off x="3440113" y="2420938"/>
            <a:ext cx="4106862" cy="2052637"/>
          </a:xfrm>
          <a:prstGeom prst="rect">
            <a:avLst/>
          </a:prstGeom>
          <a:noFill/>
          <a:ln w="9525">
            <a:noFill/>
            <a:miter lim="800000"/>
            <a:headEnd/>
            <a:tailEnd/>
          </a:ln>
        </p:spPr>
      </p:pic>
      <p:pic>
        <p:nvPicPr>
          <p:cNvPr id="11271" name="Picture 9"/>
          <p:cNvPicPr>
            <a:picLocks noChangeAspect="1"/>
          </p:cNvPicPr>
          <p:nvPr/>
        </p:nvPicPr>
        <p:blipFill>
          <a:blip r:embed="rId7"/>
          <a:srcRect/>
          <a:stretch>
            <a:fillRect/>
          </a:stretch>
        </p:blipFill>
        <p:spPr bwMode="auto">
          <a:xfrm>
            <a:off x="7832725" y="2349500"/>
            <a:ext cx="1531938" cy="1458913"/>
          </a:xfrm>
          <a:prstGeom prst="rect">
            <a:avLst/>
          </a:prstGeom>
          <a:noFill/>
          <a:ln w="9525">
            <a:noFill/>
            <a:miter lim="800000"/>
            <a:headEnd/>
            <a:tailEnd/>
          </a:ln>
        </p:spPr>
      </p:pic>
    </p:spTree>
  </p:cSld>
  <p:clrMapOvr>
    <a:masterClrMapping/>
  </p:clrMapOvr>
  <p:transition spd="slow" advClick="0" advTm="20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1338" y="549275"/>
            <a:ext cx="8640762" cy="1143000"/>
          </a:xfrm>
        </p:spPr>
        <p:txBody>
          <a:bodyPr rtlCol="0">
            <a:normAutofit fontScale="90000"/>
          </a:bodyPr>
          <a:lstStyle/>
          <a:p>
            <a:pPr fontAlgn="auto">
              <a:spcAft>
                <a:spcPts val="0"/>
              </a:spcAft>
              <a:defRPr/>
            </a:pPr>
            <a:r>
              <a:rPr lang="et-EE" b="1" dirty="0" smtClean="0"/>
              <a:t>Tajikistan policy  priorities</a:t>
            </a:r>
            <a:br>
              <a:rPr lang="et-EE" b="1" dirty="0" smtClean="0"/>
            </a:br>
            <a:endParaRPr lang="en-GB" b="1" dirty="0"/>
          </a:p>
        </p:txBody>
      </p:sp>
      <p:sp>
        <p:nvSpPr>
          <p:cNvPr id="3" name="Content Placeholder 2"/>
          <p:cNvSpPr>
            <a:spLocks noGrp="1"/>
          </p:cNvSpPr>
          <p:nvPr>
            <p:ph sz="quarter" idx="10"/>
          </p:nvPr>
        </p:nvSpPr>
        <p:spPr>
          <a:xfrm>
            <a:off x="344488" y="1773238"/>
            <a:ext cx="9217025" cy="4608512"/>
          </a:xfrm>
        </p:spPr>
        <p:txBody>
          <a:bodyPr>
            <a:noAutofit/>
          </a:bodyPr>
          <a:lstStyle/>
          <a:p>
            <a:pPr marL="365760" indent="-283464" algn="just" fontAlgn="auto">
              <a:lnSpc>
                <a:spcPct val="150000"/>
              </a:lnSpc>
              <a:spcBef>
                <a:spcPct val="0"/>
              </a:spcBef>
              <a:spcAft>
                <a:spcPts val="0"/>
              </a:spcAft>
              <a:buFontTx/>
              <a:buChar char="•"/>
              <a:defRPr/>
            </a:pPr>
            <a:r>
              <a:rPr kumimoji="1" lang="en-US" sz="2000" b="1" dirty="0"/>
              <a:t>Achieving consistent regularization of the roles and functions of central and local executive power bodies and local authorities;</a:t>
            </a:r>
          </a:p>
          <a:p>
            <a:pPr marL="365760" indent="-283464" algn="just" fontAlgn="auto">
              <a:lnSpc>
                <a:spcPct val="150000"/>
              </a:lnSpc>
              <a:spcBef>
                <a:spcPct val="0"/>
              </a:spcBef>
              <a:spcAft>
                <a:spcPts val="0"/>
              </a:spcAft>
              <a:buFontTx/>
              <a:buChar char="•"/>
              <a:defRPr/>
            </a:pPr>
            <a:r>
              <a:rPr kumimoji="1" lang="en-US" sz="2000" b="1" dirty="0"/>
              <a:t>Ensuring an effective investment policy in the housing sector;</a:t>
            </a:r>
          </a:p>
          <a:p>
            <a:pPr marL="365760" indent="-283464" algn="just" fontAlgn="auto">
              <a:lnSpc>
                <a:spcPct val="150000"/>
              </a:lnSpc>
              <a:spcBef>
                <a:spcPct val="0"/>
              </a:spcBef>
              <a:spcAft>
                <a:spcPts val="0"/>
              </a:spcAft>
              <a:buFontTx/>
              <a:buChar char="•"/>
              <a:defRPr/>
            </a:pPr>
            <a:r>
              <a:rPr kumimoji="1" lang="en-US" sz="2000" b="1" dirty="0"/>
              <a:t>Creating conditions for support for homeowners;</a:t>
            </a:r>
          </a:p>
          <a:p>
            <a:pPr marL="365760" indent="-283464" algn="just" fontAlgn="auto">
              <a:lnSpc>
                <a:spcPct val="150000"/>
              </a:lnSpc>
              <a:spcBef>
                <a:spcPct val="0"/>
              </a:spcBef>
              <a:spcAft>
                <a:spcPts val="0"/>
              </a:spcAft>
              <a:buFontTx/>
              <a:buChar char="•"/>
              <a:defRPr/>
            </a:pPr>
            <a:r>
              <a:rPr lang="en-US" sz="2000" b="1" dirty="0"/>
              <a:t>Develop measures to decrease construction costs</a:t>
            </a:r>
          </a:p>
          <a:p>
            <a:pPr marL="365760" indent="-283464" algn="just" fontAlgn="auto">
              <a:lnSpc>
                <a:spcPct val="150000"/>
              </a:lnSpc>
              <a:spcBef>
                <a:spcPct val="0"/>
              </a:spcBef>
              <a:spcAft>
                <a:spcPts val="0"/>
              </a:spcAft>
              <a:buFontTx/>
              <a:buChar char="•"/>
              <a:defRPr/>
            </a:pPr>
            <a:r>
              <a:rPr lang="en-US" sz="2000" b="1" dirty="0"/>
              <a:t>Funding for water supply and sewerage system rehabilitation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1338" y="549275"/>
            <a:ext cx="8640762" cy="1143000"/>
          </a:xfrm>
        </p:spPr>
        <p:txBody>
          <a:bodyPr rtlCol="0">
            <a:normAutofit fontScale="90000"/>
          </a:bodyPr>
          <a:lstStyle/>
          <a:p>
            <a:pPr fontAlgn="auto">
              <a:spcAft>
                <a:spcPts val="0"/>
              </a:spcAft>
              <a:defRPr/>
            </a:pPr>
            <a:r>
              <a:rPr lang="et-EE" b="1" dirty="0" smtClean="0"/>
              <a:t>Tajikistan policy  priorities</a:t>
            </a:r>
            <a:br>
              <a:rPr lang="et-EE" b="1" dirty="0" smtClean="0"/>
            </a:br>
            <a:endParaRPr lang="en-GB" b="1" dirty="0"/>
          </a:p>
        </p:txBody>
      </p:sp>
      <p:sp>
        <p:nvSpPr>
          <p:cNvPr id="3" name="Content Placeholder 2"/>
          <p:cNvSpPr>
            <a:spLocks noGrp="1"/>
          </p:cNvSpPr>
          <p:nvPr>
            <p:ph sz="quarter" idx="10"/>
          </p:nvPr>
        </p:nvSpPr>
        <p:spPr>
          <a:xfrm>
            <a:off x="488950" y="1916113"/>
            <a:ext cx="9072563" cy="5086350"/>
          </a:xfrm>
        </p:spPr>
        <p:txBody>
          <a:bodyPr>
            <a:noAutofit/>
          </a:bodyPr>
          <a:lstStyle/>
          <a:p>
            <a:pPr marL="365760" indent="-283464" algn="just" fontAlgn="auto">
              <a:lnSpc>
                <a:spcPct val="150000"/>
              </a:lnSpc>
              <a:spcBef>
                <a:spcPct val="0"/>
              </a:spcBef>
              <a:spcAft>
                <a:spcPts val="0"/>
              </a:spcAft>
              <a:buFontTx/>
              <a:buChar char="•"/>
              <a:defRPr/>
            </a:pPr>
            <a:r>
              <a:rPr kumimoji="1" lang="en-US" sz="2000" b="1" dirty="0"/>
              <a:t>Rehabilitation of the district heating system as well as energy efficiency and renewable energy technologies should be promoted</a:t>
            </a:r>
          </a:p>
          <a:p>
            <a:pPr marL="365760" indent="-283464" algn="just" fontAlgn="auto">
              <a:lnSpc>
                <a:spcPct val="150000"/>
              </a:lnSpc>
              <a:spcBef>
                <a:spcPct val="0"/>
              </a:spcBef>
              <a:spcAft>
                <a:spcPts val="0"/>
              </a:spcAft>
              <a:buFontTx/>
              <a:buChar char="•"/>
              <a:defRPr/>
            </a:pPr>
            <a:r>
              <a:rPr kumimoji="1" lang="en-US" sz="2000" b="1" dirty="0"/>
              <a:t>The mortgage legislation should be improved and the prerequisites for viable capital markets should be created</a:t>
            </a:r>
          </a:p>
          <a:p>
            <a:pPr marL="365760" indent="-283464" algn="just" fontAlgn="auto">
              <a:lnSpc>
                <a:spcPct val="150000"/>
              </a:lnSpc>
              <a:spcBef>
                <a:spcPct val="0"/>
              </a:spcBef>
              <a:spcAft>
                <a:spcPts val="0"/>
              </a:spcAft>
              <a:buFontTx/>
              <a:buChar char="•"/>
              <a:defRPr/>
            </a:pPr>
            <a:r>
              <a:rPr kumimoji="1" lang="en-US" sz="2000" b="1" dirty="0"/>
              <a:t>The green spaces in cities should be preserved and further developed</a:t>
            </a:r>
          </a:p>
          <a:p>
            <a:pPr marL="365760" indent="-283464" algn="just" fontAlgn="auto">
              <a:lnSpc>
                <a:spcPct val="150000"/>
              </a:lnSpc>
              <a:spcBef>
                <a:spcPct val="0"/>
              </a:spcBef>
              <a:spcAft>
                <a:spcPts val="0"/>
              </a:spcAft>
              <a:buFontTx/>
              <a:buChar char="•"/>
              <a:defRPr/>
            </a:pPr>
            <a:r>
              <a:rPr kumimoji="1" lang="en-US" sz="2000" b="1" dirty="0"/>
              <a:t>The development of one-stop-shop </a:t>
            </a:r>
            <a:r>
              <a:rPr kumimoji="1" lang="en-US" sz="2000" b="1" dirty="0" smtClean="0"/>
              <a:t>principle in land administration</a:t>
            </a:r>
            <a:endParaRPr kumimoji="1" lang="en-US" sz="2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3224213" y="404813"/>
            <a:ext cx="5673725" cy="1143000"/>
          </a:xfrm>
        </p:spPr>
        <p:txBody>
          <a:bodyPr/>
          <a:lstStyle/>
          <a:p>
            <a:r>
              <a:rPr lang="en-US" sz="3600" b="1" smtClean="0"/>
              <a:t>UNECE Country Profiles</a:t>
            </a:r>
            <a:r>
              <a:rPr lang="et-EE" sz="3600" b="1" smtClean="0"/>
              <a:t> – a tool to the Governments </a:t>
            </a:r>
            <a:endParaRPr lang="en-US" sz="3600" b="1" smtClean="0">
              <a:ea typeface="Verdana" pitchFamily="34" charset="0"/>
              <a:cs typeface="Calibri" pitchFamily="34" charset="0"/>
            </a:endParaRPr>
          </a:p>
        </p:txBody>
      </p:sp>
      <p:sp>
        <p:nvSpPr>
          <p:cNvPr id="4" name="Rectangle 4"/>
          <p:cNvSpPr txBox="1">
            <a:spLocks noGrp="1" noChangeArrowheads="1"/>
          </p:cNvSpPr>
          <p:nvPr>
            <p:ph sz="quarter" idx="10"/>
          </p:nvPr>
        </p:nvSpPr>
        <p:spPr>
          <a:xfrm>
            <a:off x="344488" y="1989138"/>
            <a:ext cx="9288462" cy="4868862"/>
          </a:xfrm>
        </p:spPr>
        <p:txBody>
          <a:bodyPr lIns="99569" tIns="49785" rIns="99569" bIns="49785"/>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fontAlgn="auto">
              <a:spcAft>
                <a:spcPts val="0"/>
              </a:spcAft>
              <a:defRPr/>
            </a:pPr>
            <a:r>
              <a:rPr lang="et-EE" sz="2800" dirty="0" smtClean="0">
                <a:solidFill>
                  <a:schemeClr val="accent6">
                    <a:lumMod val="50000"/>
                  </a:schemeClr>
                </a:solidFill>
                <a:latin typeface="Verdana" pitchFamily="34" charset="0"/>
                <a:ea typeface="Verdana" pitchFamily="34" charset="0"/>
                <a:cs typeface="Verdana" pitchFamily="34" charset="0"/>
              </a:rPr>
              <a:t>CPs provide </a:t>
            </a:r>
            <a:r>
              <a:rPr lang="en-GB" sz="2800" dirty="0" smtClean="0">
                <a:solidFill>
                  <a:schemeClr val="accent6">
                    <a:lumMod val="50000"/>
                  </a:schemeClr>
                </a:solidFill>
                <a:latin typeface="Verdana" pitchFamily="34" charset="0"/>
                <a:ea typeface="Verdana" pitchFamily="34" charset="0"/>
                <a:cs typeface="Verdana" pitchFamily="34" charset="0"/>
              </a:rPr>
              <a:t>up-to-date </a:t>
            </a:r>
            <a:r>
              <a:rPr lang="en-GB" sz="2800" dirty="0">
                <a:solidFill>
                  <a:schemeClr val="accent6">
                    <a:lumMod val="50000"/>
                  </a:schemeClr>
                </a:solidFill>
                <a:latin typeface="Verdana" pitchFamily="34" charset="0"/>
                <a:ea typeface="Verdana" pitchFamily="34" charset="0"/>
                <a:cs typeface="Verdana" pitchFamily="34" charset="0"/>
              </a:rPr>
              <a:t>analysis and country-specific recommendations as guidance to national governments on the reform of </a:t>
            </a:r>
            <a:r>
              <a:rPr lang="en-GB" sz="2800" dirty="0" smtClean="0">
                <a:solidFill>
                  <a:schemeClr val="accent6">
                    <a:lumMod val="50000"/>
                  </a:schemeClr>
                </a:solidFill>
                <a:latin typeface="Verdana" pitchFamily="34" charset="0"/>
                <a:ea typeface="Verdana" pitchFamily="34" charset="0"/>
                <a:cs typeface="Verdana" pitchFamily="34" charset="0"/>
              </a:rPr>
              <a:t>housing, urban development </a:t>
            </a:r>
            <a:r>
              <a:rPr lang="en-GB" sz="2800" dirty="0">
                <a:solidFill>
                  <a:schemeClr val="accent6">
                    <a:lumMod val="50000"/>
                  </a:schemeClr>
                </a:solidFill>
                <a:latin typeface="Verdana" pitchFamily="34" charset="0"/>
                <a:ea typeface="Verdana" pitchFamily="34" charset="0"/>
                <a:cs typeface="Verdana" pitchFamily="34" charset="0"/>
              </a:rPr>
              <a:t>and land management </a:t>
            </a:r>
            <a:r>
              <a:rPr lang="en-GB" sz="2800" dirty="0" smtClean="0">
                <a:solidFill>
                  <a:schemeClr val="accent6">
                    <a:lumMod val="50000"/>
                  </a:schemeClr>
                </a:solidFill>
                <a:latin typeface="Verdana" pitchFamily="34" charset="0"/>
                <a:ea typeface="Verdana" pitchFamily="34" charset="0"/>
                <a:cs typeface="Verdana" pitchFamily="34" charset="0"/>
              </a:rPr>
              <a:t>sectors</a:t>
            </a:r>
            <a:r>
              <a:rPr lang="et-EE" sz="2800" dirty="0" smtClean="0">
                <a:solidFill>
                  <a:schemeClr val="accent6">
                    <a:lumMod val="50000"/>
                  </a:schemeClr>
                </a:solidFill>
                <a:latin typeface="Verdana" pitchFamily="34" charset="0"/>
                <a:ea typeface="Verdana" pitchFamily="34" charset="0"/>
                <a:cs typeface="Verdana" pitchFamily="34" charset="0"/>
              </a:rPr>
              <a:t>; </a:t>
            </a:r>
          </a:p>
          <a:p>
            <a:pPr fontAlgn="auto">
              <a:spcAft>
                <a:spcPts val="0"/>
              </a:spcAft>
              <a:defRPr/>
            </a:pPr>
            <a:r>
              <a:rPr lang="en-US" sz="2800" dirty="0" smtClean="0">
                <a:solidFill>
                  <a:schemeClr val="accent6">
                    <a:lumMod val="50000"/>
                  </a:schemeClr>
                </a:solidFill>
                <a:latin typeface="Verdana" pitchFamily="34" charset="0"/>
                <a:ea typeface="Verdana" pitchFamily="34" charset="0"/>
                <a:cs typeface="Verdana" pitchFamily="34" charset="0"/>
              </a:rPr>
              <a:t>International organizations use CPs in preparation of their strategies and </a:t>
            </a:r>
            <a:r>
              <a:rPr lang="en-US" sz="2800" dirty="0" err="1" smtClean="0">
                <a:solidFill>
                  <a:schemeClr val="accent6">
                    <a:lumMod val="50000"/>
                  </a:schemeClr>
                </a:solidFill>
                <a:latin typeface="Verdana" pitchFamily="34" charset="0"/>
                <a:ea typeface="Verdana" pitchFamily="34" charset="0"/>
                <a:cs typeface="Verdana" pitchFamily="34" charset="0"/>
              </a:rPr>
              <a:t>programmes</a:t>
            </a:r>
            <a:r>
              <a:rPr lang="et-EE" sz="2800" dirty="0" smtClean="0">
                <a:solidFill>
                  <a:schemeClr val="accent6">
                    <a:lumMod val="50000"/>
                  </a:schemeClr>
                </a:solidFill>
                <a:latin typeface="Verdana" pitchFamily="34" charset="0"/>
                <a:ea typeface="Verdana" pitchFamily="34" charset="0"/>
                <a:cs typeface="Verdana" pitchFamily="34" charset="0"/>
              </a:rPr>
              <a:t>;</a:t>
            </a:r>
          </a:p>
          <a:p>
            <a:pPr fontAlgn="auto">
              <a:spcAft>
                <a:spcPts val="0"/>
              </a:spcAft>
              <a:defRPr/>
            </a:pPr>
            <a:r>
              <a:rPr lang="et-EE" sz="2800" dirty="0" smtClean="0">
                <a:solidFill>
                  <a:schemeClr val="accent6">
                    <a:lumMod val="50000"/>
                  </a:schemeClr>
                </a:solidFill>
                <a:latin typeface="Verdana" pitchFamily="34" charset="0"/>
                <a:ea typeface="Verdana" pitchFamily="34" charset="0"/>
                <a:cs typeface="Verdana" pitchFamily="34" charset="0"/>
              </a:rPr>
              <a:t>CPs allow </a:t>
            </a:r>
            <a:r>
              <a:rPr lang="en-US" sz="2800" dirty="0" err="1" smtClean="0">
                <a:solidFill>
                  <a:schemeClr val="accent6">
                    <a:lumMod val="50000"/>
                  </a:schemeClr>
                </a:solidFill>
                <a:latin typeface="Verdana" pitchFamily="34" charset="0"/>
                <a:ea typeface="Verdana" pitchFamily="34" charset="0"/>
                <a:cs typeface="Verdana" pitchFamily="34" charset="0"/>
              </a:rPr>
              <a:t>compar</a:t>
            </a:r>
            <a:r>
              <a:rPr lang="et-EE" sz="2800" dirty="0" smtClean="0">
                <a:solidFill>
                  <a:schemeClr val="accent6">
                    <a:lumMod val="50000"/>
                  </a:schemeClr>
                </a:solidFill>
                <a:latin typeface="Verdana" pitchFamily="34" charset="0"/>
                <a:ea typeface="Verdana" pitchFamily="34" charset="0"/>
                <a:cs typeface="Verdana" pitchFamily="34" charset="0"/>
              </a:rPr>
              <a:t>ing </a:t>
            </a:r>
            <a:r>
              <a:rPr lang="en-US" sz="2800" dirty="0" smtClean="0">
                <a:solidFill>
                  <a:schemeClr val="accent6">
                    <a:lumMod val="50000"/>
                  </a:schemeClr>
                </a:solidFill>
                <a:latin typeface="Verdana" pitchFamily="34" charset="0"/>
                <a:ea typeface="Verdana" pitchFamily="34" charset="0"/>
                <a:cs typeface="Verdana" pitchFamily="34" charset="0"/>
              </a:rPr>
              <a:t>the progress</a:t>
            </a:r>
            <a:r>
              <a:rPr lang="et-EE" sz="2800" dirty="0" smtClean="0">
                <a:solidFill>
                  <a:schemeClr val="accent6">
                    <a:lumMod val="50000"/>
                  </a:schemeClr>
                </a:solidFill>
                <a:latin typeface="Verdana" pitchFamily="34" charset="0"/>
                <a:ea typeface="Verdana" pitchFamily="34" charset="0"/>
                <a:cs typeface="Verdana" pitchFamily="34" charset="0"/>
              </a:rPr>
              <a:t> of implementation of </a:t>
            </a:r>
            <a:r>
              <a:rPr lang="en-US" sz="2800" dirty="0" smtClean="0">
                <a:solidFill>
                  <a:schemeClr val="accent6">
                    <a:lumMod val="50000"/>
                  </a:schemeClr>
                </a:solidFill>
                <a:latin typeface="Verdana" pitchFamily="34" charset="0"/>
                <a:ea typeface="Verdana" pitchFamily="34" charset="0"/>
                <a:cs typeface="Verdana" pitchFamily="34" charset="0"/>
              </a:rPr>
              <a:t>the</a:t>
            </a:r>
            <a:r>
              <a:rPr lang="et-EE" sz="2800" dirty="0" smtClean="0">
                <a:solidFill>
                  <a:schemeClr val="accent6">
                    <a:lumMod val="50000"/>
                  </a:schemeClr>
                </a:solidFill>
                <a:latin typeface="Verdana" pitchFamily="34" charset="0"/>
                <a:ea typeface="Verdana" pitchFamily="34" charset="0"/>
                <a:cs typeface="Verdana" pitchFamily="34" charset="0"/>
              </a:rPr>
              <a:t> policies</a:t>
            </a:r>
            <a:r>
              <a:rPr lang="en-US" sz="2800" dirty="0" smtClean="0">
                <a:solidFill>
                  <a:schemeClr val="accent6">
                    <a:lumMod val="50000"/>
                  </a:schemeClr>
                </a:solidFill>
                <a:latin typeface="Verdana" pitchFamily="34" charset="0"/>
                <a:ea typeface="Verdana" pitchFamily="34" charset="0"/>
                <a:cs typeface="Verdana" pitchFamily="34" charset="0"/>
              </a:rPr>
              <a:t> internationally</a:t>
            </a:r>
            <a:r>
              <a:rPr lang="et-EE" sz="2800" dirty="0">
                <a:solidFill>
                  <a:schemeClr val="accent6">
                    <a:lumMod val="50000"/>
                  </a:schemeClr>
                </a:solidFill>
                <a:latin typeface="Verdana" pitchFamily="34" charset="0"/>
                <a:ea typeface="Verdana" pitchFamily="34" charset="0"/>
                <a:cs typeface="Verdana" pitchFamily="34" charset="0"/>
              </a:rPr>
              <a:t>.</a:t>
            </a:r>
            <a:endParaRPr lang="et-EE" sz="2800" dirty="0" smtClean="0">
              <a:solidFill>
                <a:schemeClr val="accent6">
                  <a:lumMod val="50000"/>
                </a:schemeClr>
              </a:solidFill>
              <a:latin typeface="Verdana" pitchFamily="34" charset="0"/>
              <a:ea typeface="Verdana" pitchFamily="34" charset="0"/>
              <a:cs typeface="Verdana" pitchFamily="34" charset="0"/>
            </a:endParaRPr>
          </a:p>
          <a:p>
            <a:pPr lvl="1" fontAlgn="auto">
              <a:lnSpc>
                <a:spcPct val="90000"/>
              </a:lnSpc>
              <a:spcBef>
                <a:spcPts val="480"/>
              </a:spcBef>
              <a:spcAft>
                <a:spcPts val="0"/>
              </a:spcAft>
              <a:buClr>
                <a:schemeClr val="accent1">
                  <a:lumMod val="75000"/>
                </a:schemeClr>
              </a:buClr>
              <a:tabLst>
                <a:tab pos="339725" algn="l"/>
              </a:tabLst>
              <a:defRPr/>
            </a:pPr>
            <a:endParaRPr lang="en-GB" sz="2400" dirty="0" smtClean="0">
              <a:solidFill>
                <a:schemeClr val="accent6">
                  <a:lumMod val="50000"/>
                </a:schemeClr>
              </a:solidFill>
              <a:latin typeface="Verdana" pitchFamily="34" charset="0"/>
              <a:ea typeface="Verdana" pitchFamily="34" charset="0"/>
              <a:cs typeface="Verdana" pitchFamily="34" charset="0"/>
            </a:endParaRPr>
          </a:p>
          <a:p>
            <a:pPr lvl="1" fontAlgn="auto">
              <a:lnSpc>
                <a:spcPct val="90000"/>
              </a:lnSpc>
              <a:spcBef>
                <a:spcPts val="480"/>
              </a:spcBef>
              <a:spcAft>
                <a:spcPts val="0"/>
              </a:spcAft>
              <a:buClr>
                <a:schemeClr val="accent1">
                  <a:lumMod val="75000"/>
                </a:schemeClr>
              </a:buClr>
              <a:tabLst>
                <a:tab pos="339725" algn="l"/>
              </a:tabLst>
              <a:defRPr/>
            </a:pPr>
            <a:endParaRPr lang="en-GB" sz="2200" dirty="0" smtClean="0">
              <a:solidFill>
                <a:schemeClr val="accent6">
                  <a:lumMod val="50000"/>
                </a:schemeClr>
              </a:solidFill>
              <a:latin typeface="Verdana" pitchFamily="34" charset="0"/>
              <a:ea typeface="Verdana" pitchFamily="34" charset="0"/>
              <a:cs typeface="Verdana" pitchFamily="34" charset="0"/>
            </a:endParaRPr>
          </a:p>
          <a:p>
            <a:pPr fontAlgn="auto">
              <a:lnSpc>
                <a:spcPct val="80000"/>
              </a:lnSpc>
              <a:spcAft>
                <a:spcPts val="0"/>
              </a:spcAft>
              <a:defRPr/>
            </a:pPr>
            <a:endParaRPr lang="en-GB" sz="2200" dirty="0">
              <a:solidFill>
                <a:schemeClr val="accent6">
                  <a:lumMod val="50000"/>
                </a:schemeClr>
              </a:solidFill>
              <a:latin typeface="Verdana" pitchFamily="34" charset="0"/>
              <a:ea typeface="Verdana" pitchFamily="34" charset="0"/>
              <a:cs typeface="Verdana" pitchFamily="34" charset="0"/>
            </a:endParaRPr>
          </a:p>
          <a:p>
            <a:pPr fontAlgn="auto">
              <a:lnSpc>
                <a:spcPct val="90000"/>
              </a:lnSpc>
              <a:spcAft>
                <a:spcPts val="0"/>
              </a:spcAft>
              <a:defRPr/>
            </a:pPr>
            <a:endParaRPr lang="en-GB" sz="2600" dirty="0" smtClean="0">
              <a:solidFill>
                <a:srgbClr val="0066FF"/>
              </a:solidFill>
              <a:latin typeface="Verdana" pitchFamily="34" charset="0"/>
              <a:ea typeface="Verdana" pitchFamily="34" charset="0"/>
              <a:cs typeface="Verdana" pitchFamily="34" charset="0"/>
            </a:endParaRPr>
          </a:p>
          <a:p>
            <a:pPr fontAlgn="auto">
              <a:lnSpc>
                <a:spcPct val="90000"/>
              </a:lnSpc>
              <a:spcAft>
                <a:spcPts val="0"/>
              </a:spcAft>
              <a:defRPr/>
            </a:pPr>
            <a:endParaRPr lang="en-GB" sz="2400" dirty="0" smtClean="0">
              <a:solidFill>
                <a:srgbClr val="0066FF"/>
              </a:solidFill>
              <a:latin typeface="Verdana" pitchFamily="34" charset="0"/>
              <a:ea typeface="Verdana" pitchFamily="34" charset="0"/>
              <a:cs typeface="Verdana" pitchFamily="34" charset="0"/>
            </a:endParaRPr>
          </a:p>
        </p:txBody>
      </p:sp>
    </p:spTree>
  </p:cSld>
  <p:clrMapOvr>
    <a:masterClrMapping/>
  </p:clrMapOvr>
  <p:transition spd="slow" advClick="0" advTm="3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3513138" y="333375"/>
            <a:ext cx="5903912" cy="1366838"/>
          </a:xfrm>
        </p:spPr>
        <p:txBody>
          <a:bodyPr/>
          <a:lstStyle/>
          <a:p>
            <a:r>
              <a:rPr lang="en-US" sz="3600" b="1" smtClean="0"/>
              <a:t>UNECE Country Profiles</a:t>
            </a:r>
            <a:endParaRPr lang="en-US" sz="3600" b="1" smtClean="0">
              <a:ea typeface="Verdana" pitchFamily="34" charset="0"/>
              <a:cs typeface="Calibri" pitchFamily="34" charset="0"/>
            </a:endParaRPr>
          </a:p>
        </p:txBody>
      </p:sp>
      <p:sp>
        <p:nvSpPr>
          <p:cNvPr id="4" name="Rectangle 4"/>
          <p:cNvSpPr txBox="1">
            <a:spLocks noGrp="1" noChangeArrowheads="1"/>
          </p:cNvSpPr>
          <p:nvPr>
            <p:ph sz="quarter" idx="10"/>
          </p:nvPr>
        </p:nvSpPr>
        <p:spPr>
          <a:xfrm>
            <a:off x="344488" y="1916113"/>
            <a:ext cx="9288462" cy="5086350"/>
          </a:xfrm>
        </p:spPr>
        <p:txBody>
          <a:bodyPr lIns="99569" tIns="49785" rIns="99569" bIns="49785"/>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fontAlgn="auto">
              <a:spcAft>
                <a:spcPts val="0"/>
              </a:spcAft>
              <a:defRPr/>
            </a:pPr>
            <a:r>
              <a:rPr lang="en-US" sz="2400" dirty="0">
                <a:solidFill>
                  <a:schemeClr val="accent6">
                    <a:lumMod val="50000"/>
                  </a:schemeClr>
                </a:solidFill>
                <a:latin typeface="Verdana" pitchFamily="34" charset="0"/>
                <a:ea typeface="Verdana" pitchFamily="34" charset="0"/>
                <a:cs typeface="Verdana" pitchFamily="34" charset="0"/>
              </a:rPr>
              <a:t>The Country Profiles on the housing sector were prepared and published </a:t>
            </a:r>
            <a:r>
              <a:rPr lang="en-US" sz="2400" dirty="0" smtClean="0">
                <a:solidFill>
                  <a:schemeClr val="accent6">
                    <a:lumMod val="50000"/>
                  </a:schemeClr>
                </a:solidFill>
                <a:latin typeface="Verdana" pitchFamily="34" charset="0"/>
                <a:ea typeface="Verdana" pitchFamily="34" charset="0"/>
                <a:cs typeface="Verdana" pitchFamily="34" charset="0"/>
              </a:rPr>
              <a:t>for</a:t>
            </a:r>
            <a:r>
              <a:rPr lang="et-EE" sz="2400" dirty="0" smtClean="0">
                <a:solidFill>
                  <a:schemeClr val="accent6">
                    <a:lumMod val="50000"/>
                  </a:schemeClr>
                </a:solidFill>
                <a:latin typeface="Verdana" pitchFamily="34" charset="0"/>
                <a:ea typeface="Verdana" pitchFamily="34" charset="0"/>
                <a:cs typeface="Verdana" pitchFamily="34" charset="0"/>
              </a:rPr>
              <a:t> 16 countries, including</a:t>
            </a:r>
            <a:r>
              <a:rPr lang="en-US" sz="2400" dirty="0" smtClean="0">
                <a:solidFill>
                  <a:schemeClr val="accent6">
                    <a:lumMod val="50000"/>
                  </a:schemeClr>
                </a:solidFill>
                <a:latin typeface="Verdana" pitchFamily="34" charset="0"/>
                <a:ea typeface="Verdana" pitchFamily="34" charset="0"/>
                <a:cs typeface="Verdana" pitchFamily="34" charset="0"/>
              </a:rPr>
              <a:t> </a:t>
            </a:r>
            <a:r>
              <a:rPr lang="en-US" sz="2400" dirty="0">
                <a:solidFill>
                  <a:schemeClr val="accent6">
                    <a:lumMod val="50000"/>
                  </a:schemeClr>
                </a:solidFill>
                <a:latin typeface="Verdana" pitchFamily="34" charset="0"/>
                <a:ea typeface="Verdana" pitchFamily="34" charset="0"/>
                <a:cs typeface="Verdana" pitchFamily="34" charset="0"/>
                <a:hlinkClick r:id="rId3"/>
              </a:rPr>
              <a:t>Bulgaria</a:t>
            </a:r>
            <a:r>
              <a:rPr lang="en-US" sz="2400" dirty="0">
                <a:solidFill>
                  <a:schemeClr val="accent6">
                    <a:lumMod val="50000"/>
                  </a:schemeClr>
                </a:solidFill>
                <a:latin typeface="Verdana" pitchFamily="34" charset="0"/>
                <a:ea typeface="Verdana" pitchFamily="34" charset="0"/>
                <a:cs typeface="Verdana" pitchFamily="34" charset="0"/>
              </a:rPr>
              <a:t> (1996), </a:t>
            </a:r>
            <a:r>
              <a:rPr lang="en-US" sz="2400" dirty="0">
                <a:solidFill>
                  <a:schemeClr val="accent6">
                    <a:lumMod val="50000"/>
                  </a:schemeClr>
                </a:solidFill>
                <a:latin typeface="Verdana" pitchFamily="34" charset="0"/>
                <a:ea typeface="Verdana" pitchFamily="34" charset="0"/>
                <a:cs typeface="Verdana" pitchFamily="34" charset="0"/>
                <a:hlinkClick r:id="rId4"/>
              </a:rPr>
              <a:t>Poland </a:t>
            </a:r>
            <a:r>
              <a:rPr lang="en-US" sz="2400" dirty="0">
                <a:solidFill>
                  <a:schemeClr val="accent6">
                    <a:lumMod val="50000"/>
                  </a:schemeClr>
                </a:solidFill>
                <a:latin typeface="Verdana" pitchFamily="34" charset="0"/>
                <a:ea typeface="Verdana" pitchFamily="34" charset="0"/>
                <a:cs typeface="Verdana" pitchFamily="34" charset="0"/>
              </a:rPr>
              <a:t>(1998), </a:t>
            </a:r>
            <a:r>
              <a:rPr lang="en-US" sz="2400" dirty="0">
                <a:solidFill>
                  <a:schemeClr val="accent6">
                    <a:lumMod val="50000"/>
                  </a:schemeClr>
                </a:solidFill>
                <a:latin typeface="Verdana" pitchFamily="34" charset="0"/>
                <a:ea typeface="Verdana" pitchFamily="34" charset="0"/>
                <a:cs typeface="Verdana" pitchFamily="34" charset="0"/>
                <a:hlinkClick r:id="rId5"/>
              </a:rPr>
              <a:t>Slovakia</a:t>
            </a:r>
            <a:r>
              <a:rPr lang="en-US" sz="2400" dirty="0">
                <a:solidFill>
                  <a:schemeClr val="accent6">
                    <a:lumMod val="50000"/>
                  </a:schemeClr>
                </a:solidFill>
                <a:latin typeface="Verdana" pitchFamily="34" charset="0"/>
                <a:ea typeface="Verdana" pitchFamily="34" charset="0"/>
                <a:cs typeface="Verdana" pitchFamily="34" charset="0"/>
              </a:rPr>
              <a:t> (1999), </a:t>
            </a:r>
            <a:r>
              <a:rPr lang="en-US" sz="2400" dirty="0">
                <a:solidFill>
                  <a:schemeClr val="accent6">
                    <a:lumMod val="50000"/>
                  </a:schemeClr>
                </a:solidFill>
                <a:latin typeface="Verdana" pitchFamily="34" charset="0"/>
                <a:ea typeface="Verdana" pitchFamily="34" charset="0"/>
                <a:cs typeface="Verdana" pitchFamily="34" charset="0"/>
                <a:hlinkClick r:id="rId6"/>
              </a:rPr>
              <a:t>Lithuania</a:t>
            </a:r>
            <a:r>
              <a:rPr lang="en-US" sz="2400" dirty="0">
                <a:solidFill>
                  <a:schemeClr val="accent6">
                    <a:lumMod val="50000"/>
                  </a:schemeClr>
                </a:solidFill>
                <a:latin typeface="Verdana" pitchFamily="34" charset="0"/>
                <a:ea typeface="Verdana" pitchFamily="34" charset="0"/>
                <a:cs typeface="Verdana" pitchFamily="34" charset="0"/>
              </a:rPr>
              <a:t> (2000),</a:t>
            </a:r>
            <a:r>
              <a:rPr lang="en-US" sz="2400" dirty="0">
                <a:solidFill>
                  <a:schemeClr val="accent6">
                    <a:lumMod val="50000"/>
                  </a:schemeClr>
                </a:solidFill>
                <a:latin typeface="Verdana" pitchFamily="34" charset="0"/>
                <a:ea typeface="Verdana" pitchFamily="34" charset="0"/>
                <a:cs typeface="Verdana" pitchFamily="34" charset="0"/>
                <a:hlinkClick r:id="rId7"/>
              </a:rPr>
              <a:t> Romania</a:t>
            </a:r>
            <a:r>
              <a:rPr lang="en-US" sz="2400" dirty="0">
                <a:solidFill>
                  <a:schemeClr val="accent6">
                    <a:lumMod val="50000"/>
                  </a:schemeClr>
                </a:solidFill>
                <a:latin typeface="Verdana" pitchFamily="34" charset="0"/>
                <a:ea typeface="Verdana" pitchFamily="34" charset="0"/>
                <a:cs typeface="Verdana" pitchFamily="34" charset="0"/>
              </a:rPr>
              <a:t> (2001), the </a:t>
            </a:r>
            <a:r>
              <a:rPr lang="en-US" sz="2400" dirty="0">
                <a:solidFill>
                  <a:schemeClr val="accent6">
                    <a:lumMod val="50000"/>
                  </a:schemeClr>
                </a:solidFill>
                <a:latin typeface="Verdana" pitchFamily="34" charset="0"/>
                <a:ea typeface="Verdana" pitchFamily="34" charset="0"/>
                <a:cs typeface="Verdana" pitchFamily="34" charset="0"/>
                <a:hlinkClick r:id="rId8"/>
              </a:rPr>
              <a:t>Republic of Moldova</a:t>
            </a:r>
            <a:r>
              <a:rPr lang="en-US" sz="2400" dirty="0">
                <a:solidFill>
                  <a:schemeClr val="accent6">
                    <a:lumMod val="50000"/>
                  </a:schemeClr>
                </a:solidFill>
                <a:latin typeface="Verdana" pitchFamily="34" charset="0"/>
                <a:ea typeface="Verdana" pitchFamily="34" charset="0"/>
                <a:cs typeface="Verdana" pitchFamily="34" charset="0"/>
              </a:rPr>
              <a:t> (2002), </a:t>
            </a:r>
            <a:r>
              <a:rPr lang="en-US" sz="2400" dirty="0">
                <a:solidFill>
                  <a:schemeClr val="accent6">
                    <a:lumMod val="50000"/>
                  </a:schemeClr>
                </a:solidFill>
                <a:latin typeface="Verdana" pitchFamily="34" charset="0"/>
                <a:ea typeface="Verdana" pitchFamily="34" charset="0"/>
                <a:cs typeface="Verdana" pitchFamily="34" charset="0"/>
                <a:hlinkClick r:id="rId9"/>
              </a:rPr>
              <a:t>Albania</a:t>
            </a:r>
            <a:r>
              <a:rPr lang="en-US" sz="2400" dirty="0">
                <a:solidFill>
                  <a:schemeClr val="accent6">
                    <a:lumMod val="50000"/>
                  </a:schemeClr>
                </a:solidFill>
                <a:latin typeface="Verdana" pitchFamily="34" charset="0"/>
                <a:ea typeface="Verdana" pitchFamily="34" charset="0"/>
                <a:cs typeface="Verdana" pitchFamily="34" charset="0"/>
              </a:rPr>
              <a:t> (2002), </a:t>
            </a:r>
            <a:r>
              <a:rPr lang="en-US" sz="2400" dirty="0">
                <a:solidFill>
                  <a:schemeClr val="accent6">
                    <a:lumMod val="50000"/>
                  </a:schemeClr>
                </a:solidFill>
                <a:latin typeface="Verdana" pitchFamily="34" charset="0"/>
                <a:ea typeface="Verdana" pitchFamily="34" charset="0"/>
                <a:cs typeface="Verdana" pitchFamily="34" charset="0"/>
                <a:hlinkClick r:id="rId10"/>
              </a:rPr>
              <a:t>Armenia</a:t>
            </a:r>
            <a:r>
              <a:rPr lang="en-US" sz="2400" dirty="0">
                <a:solidFill>
                  <a:schemeClr val="accent6">
                    <a:lumMod val="50000"/>
                  </a:schemeClr>
                </a:solidFill>
                <a:latin typeface="Verdana" pitchFamily="34" charset="0"/>
                <a:ea typeface="Verdana" pitchFamily="34" charset="0"/>
                <a:cs typeface="Verdana" pitchFamily="34" charset="0"/>
              </a:rPr>
              <a:t> and </a:t>
            </a:r>
            <a:r>
              <a:rPr lang="en-US" sz="2400" dirty="0">
                <a:solidFill>
                  <a:schemeClr val="accent6">
                    <a:lumMod val="50000"/>
                  </a:schemeClr>
                </a:solidFill>
                <a:latin typeface="Verdana" pitchFamily="34" charset="0"/>
                <a:ea typeface="Verdana" pitchFamily="34" charset="0"/>
                <a:cs typeface="Verdana" pitchFamily="34" charset="0"/>
                <a:hlinkClick r:id="rId11"/>
              </a:rPr>
              <a:t>the Russian Federation</a:t>
            </a:r>
            <a:r>
              <a:rPr lang="en-US" sz="2400" dirty="0">
                <a:solidFill>
                  <a:schemeClr val="accent6">
                    <a:lumMod val="50000"/>
                  </a:schemeClr>
                </a:solidFill>
                <a:latin typeface="Verdana" pitchFamily="34" charset="0"/>
                <a:ea typeface="Verdana" pitchFamily="34" charset="0"/>
                <a:cs typeface="Verdana" pitchFamily="34" charset="0"/>
              </a:rPr>
              <a:t> (2004), </a:t>
            </a:r>
            <a:r>
              <a:rPr lang="en-US" sz="2400" dirty="0">
                <a:solidFill>
                  <a:schemeClr val="accent6">
                    <a:lumMod val="50000"/>
                  </a:schemeClr>
                </a:solidFill>
                <a:latin typeface="Verdana" pitchFamily="34" charset="0"/>
                <a:ea typeface="Verdana" pitchFamily="34" charset="0"/>
                <a:cs typeface="Verdana" pitchFamily="34" charset="0"/>
                <a:hlinkClick r:id="rId12"/>
              </a:rPr>
              <a:t>Serbia and Montenegro</a:t>
            </a:r>
            <a:r>
              <a:rPr lang="en-US" sz="2400" dirty="0">
                <a:solidFill>
                  <a:schemeClr val="accent6">
                    <a:lumMod val="50000"/>
                  </a:schemeClr>
                </a:solidFill>
                <a:latin typeface="Verdana" pitchFamily="34" charset="0"/>
                <a:ea typeface="Verdana" pitchFamily="34" charset="0"/>
                <a:cs typeface="Verdana" pitchFamily="34" charset="0"/>
              </a:rPr>
              <a:t> (2006), </a:t>
            </a:r>
            <a:r>
              <a:rPr lang="en-US" sz="2400" dirty="0">
                <a:solidFill>
                  <a:schemeClr val="accent6">
                    <a:lumMod val="50000"/>
                  </a:schemeClr>
                </a:solidFill>
                <a:latin typeface="Verdana" pitchFamily="34" charset="0"/>
                <a:ea typeface="Verdana" pitchFamily="34" charset="0"/>
                <a:cs typeface="Verdana" pitchFamily="34" charset="0"/>
                <a:hlinkClick r:id="rId13"/>
              </a:rPr>
              <a:t>Georgia</a:t>
            </a:r>
            <a:r>
              <a:rPr lang="en-US" sz="2400" dirty="0">
                <a:solidFill>
                  <a:schemeClr val="accent6">
                    <a:lumMod val="50000"/>
                  </a:schemeClr>
                </a:solidFill>
                <a:latin typeface="Verdana" pitchFamily="34" charset="0"/>
                <a:ea typeface="Verdana" pitchFamily="34" charset="0"/>
                <a:cs typeface="Verdana" pitchFamily="34" charset="0"/>
              </a:rPr>
              <a:t> (2007), </a:t>
            </a:r>
            <a:r>
              <a:rPr lang="en-US" sz="2400" dirty="0">
                <a:solidFill>
                  <a:schemeClr val="accent6">
                    <a:lumMod val="50000"/>
                  </a:schemeClr>
                </a:solidFill>
                <a:latin typeface="Verdana" pitchFamily="34" charset="0"/>
                <a:ea typeface="Verdana" pitchFamily="34" charset="0"/>
                <a:cs typeface="Verdana" pitchFamily="34" charset="0"/>
                <a:hlinkClick r:id="rId14"/>
              </a:rPr>
              <a:t>Belarus</a:t>
            </a:r>
            <a:r>
              <a:rPr lang="en-US" sz="2400" dirty="0">
                <a:solidFill>
                  <a:schemeClr val="accent6">
                    <a:lumMod val="50000"/>
                  </a:schemeClr>
                </a:solidFill>
                <a:latin typeface="Verdana" pitchFamily="34" charset="0"/>
                <a:ea typeface="Verdana" pitchFamily="34" charset="0"/>
                <a:cs typeface="Verdana" pitchFamily="34" charset="0"/>
              </a:rPr>
              <a:t> (2008), </a:t>
            </a:r>
            <a:r>
              <a:rPr lang="en-US" sz="2400" dirty="0">
                <a:solidFill>
                  <a:schemeClr val="accent6">
                    <a:lumMod val="50000"/>
                  </a:schemeClr>
                </a:solidFill>
                <a:latin typeface="Verdana" pitchFamily="34" charset="0"/>
                <a:ea typeface="Verdana" pitchFamily="34" charset="0"/>
                <a:cs typeface="Verdana" pitchFamily="34" charset="0"/>
                <a:hlinkClick r:id="rId15"/>
              </a:rPr>
              <a:t>Kyrgyzstan</a:t>
            </a:r>
            <a:r>
              <a:rPr lang="en-US" sz="2400" dirty="0">
                <a:solidFill>
                  <a:schemeClr val="accent6">
                    <a:lumMod val="50000"/>
                  </a:schemeClr>
                </a:solidFill>
                <a:latin typeface="Verdana" pitchFamily="34" charset="0"/>
                <a:ea typeface="Verdana" pitchFamily="34" charset="0"/>
                <a:cs typeface="Verdana" pitchFamily="34" charset="0"/>
              </a:rPr>
              <a:t> (2010), </a:t>
            </a:r>
            <a:r>
              <a:rPr lang="en-US" sz="2400" dirty="0">
                <a:solidFill>
                  <a:schemeClr val="accent6">
                    <a:lumMod val="50000"/>
                  </a:schemeClr>
                </a:solidFill>
                <a:latin typeface="Verdana" pitchFamily="34" charset="0"/>
                <a:ea typeface="Verdana" pitchFamily="34" charset="0"/>
                <a:cs typeface="Verdana" pitchFamily="34" charset="0"/>
                <a:hlinkClick r:id="rId16"/>
              </a:rPr>
              <a:t>Azerbaijan </a:t>
            </a:r>
            <a:r>
              <a:rPr lang="en-US" sz="2400" dirty="0">
                <a:solidFill>
                  <a:schemeClr val="accent6">
                    <a:lumMod val="50000"/>
                  </a:schemeClr>
                </a:solidFill>
                <a:latin typeface="Verdana" pitchFamily="34" charset="0"/>
                <a:ea typeface="Verdana" pitchFamily="34" charset="0"/>
                <a:cs typeface="Verdana" pitchFamily="34" charset="0"/>
              </a:rPr>
              <a:t>(2010) and </a:t>
            </a:r>
            <a:r>
              <a:rPr lang="en-US" sz="2400" dirty="0">
                <a:solidFill>
                  <a:schemeClr val="accent6">
                    <a:lumMod val="50000"/>
                  </a:schemeClr>
                </a:solidFill>
                <a:latin typeface="Verdana" pitchFamily="34" charset="0"/>
                <a:ea typeface="Verdana" pitchFamily="34" charset="0"/>
                <a:cs typeface="Verdana" pitchFamily="34" charset="0"/>
                <a:hlinkClick r:id="rId17" tooltip="cp.tajikistan.e.pdf (3.2 MB)"/>
              </a:rPr>
              <a:t>Tajikistan</a:t>
            </a:r>
            <a:r>
              <a:rPr lang="en-US" sz="2400" dirty="0">
                <a:solidFill>
                  <a:schemeClr val="accent6">
                    <a:lumMod val="50000"/>
                  </a:schemeClr>
                </a:solidFill>
                <a:latin typeface="Verdana" pitchFamily="34" charset="0"/>
                <a:ea typeface="Verdana" pitchFamily="34" charset="0"/>
                <a:cs typeface="Verdana" pitchFamily="34" charset="0"/>
              </a:rPr>
              <a:t> (2011</a:t>
            </a:r>
            <a:r>
              <a:rPr lang="en-US" sz="2400" dirty="0" smtClean="0">
                <a:solidFill>
                  <a:schemeClr val="accent6">
                    <a:lumMod val="50000"/>
                  </a:schemeClr>
                </a:solidFill>
                <a:latin typeface="Verdana" pitchFamily="34" charset="0"/>
                <a:ea typeface="Verdana" pitchFamily="34" charset="0"/>
                <a:cs typeface="Verdana" pitchFamily="34" charset="0"/>
              </a:rPr>
              <a:t>), Ukraine (2013), </a:t>
            </a:r>
            <a:r>
              <a:rPr lang="et-EE" sz="2400" dirty="0" smtClean="0">
                <a:solidFill>
                  <a:schemeClr val="accent6">
                    <a:lumMod val="50000"/>
                  </a:schemeClr>
                </a:solidFill>
                <a:latin typeface="Verdana" pitchFamily="34" charset="0"/>
                <a:ea typeface="Verdana" pitchFamily="34" charset="0"/>
                <a:cs typeface="Verdana" pitchFamily="34" charset="0"/>
              </a:rPr>
              <a:t>Moldova (2013 – 2014), </a:t>
            </a:r>
            <a:r>
              <a:rPr lang="en-US" sz="2400" dirty="0" smtClean="0">
                <a:solidFill>
                  <a:schemeClr val="accent6">
                    <a:lumMod val="50000"/>
                  </a:schemeClr>
                </a:solidFill>
                <a:latin typeface="Verdana" pitchFamily="34" charset="0"/>
                <a:ea typeface="Verdana" pitchFamily="34" charset="0"/>
                <a:cs typeface="Verdana" pitchFamily="34" charset="0"/>
              </a:rPr>
              <a:t> Uzbekistan (2014-2015)</a:t>
            </a:r>
          </a:p>
          <a:p>
            <a:pPr fontAlgn="auto">
              <a:spcAft>
                <a:spcPts val="0"/>
              </a:spcAft>
              <a:defRPr/>
            </a:pPr>
            <a:r>
              <a:rPr lang="en-US" sz="2400" dirty="0" smtClean="0">
                <a:solidFill>
                  <a:schemeClr val="accent6">
                    <a:lumMod val="50000"/>
                  </a:schemeClr>
                </a:solidFill>
                <a:latin typeface="Verdana" pitchFamily="34" charset="0"/>
                <a:ea typeface="Verdana" pitchFamily="34" charset="0"/>
                <a:cs typeface="Verdana" pitchFamily="34" charset="0"/>
              </a:rPr>
              <a:t>Planned </a:t>
            </a:r>
            <a:r>
              <a:rPr lang="et-EE" sz="2400" dirty="0" smtClean="0">
                <a:solidFill>
                  <a:schemeClr val="accent6">
                    <a:lumMod val="50000"/>
                  </a:schemeClr>
                </a:solidFill>
                <a:latin typeface="Verdana" pitchFamily="34" charset="0"/>
                <a:ea typeface="Verdana" pitchFamily="34" charset="0"/>
                <a:cs typeface="Verdana" pitchFamily="34" charset="0"/>
              </a:rPr>
              <a:t>Russian Federation, Croatia</a:t>
            </a:r>
            <a:endParaRPr lang="en-GB" sz="2200" dirty="0">
              <a:solidFill>
                <a:schemeClr val="accent6">
                  <a:lumMod val="50000"/>
                </a:schemeClr>
              </a:solidFill>
              <a:latin typeface="Verdana" pitchFamily="34" charset="0"/>
              <a:ea typeface="Verdana" pitchFamily="34" charset="0"/>
              <a:cs typeface="Verdana" pitchFamily="34" charset="0"/>
            </a:endParaRPr>
          </a:p>
          <a:p>
            <a:pPr fontAlgn="auto">
              <a:lnSpc>
                <a:spcPct val="90000"/>
              </a:lnSpc>
              <a:spcAft>
                <a:spcPts val="0"/>
              </a:spcAft>
              <a:defRPr/>
            </a:pPr>
            <a:endParaRPr lang="en-GB" sz="2600" dirty="0" smtClean="0">
              <a:solidFill>
                <a:srgbClr val="0066FF"/>
              </a:solidFill>
              <a:latin typeface="Verdana" pitchFamily="34" charset="0"/>
              <a:ea typeface="Verdana" pitchFamily="34" charset="0"/>
              <a:cs typeface="Verdana" pitchFamily="34" charset="0"/>
            </a:endParaRPr>
          </a:p>
          <a:p>
            <a:pPr fontAlgn="auto">
              <a:lnSpc>
                <a:spcPct val="90000"/>
              </a:lnSpc>
              <a:spcAft>
                <a:spcPts val="0"/>
              </a:spcAft>
              <a:defRPr/>
            </a:pPr>
            <a:endParaRPr lang="en-GB" sz="2400" dirty="0" smtClean="0">
              <a:solidFill>
                <a:srgbClr val="0066FF"/>
              </a:solidFill>
              <a:latin typeface="Verdana" pitchFamily="34" charset="0"/>
              <a:ea typeface="Verdana" pitchFamily="34" charset="0"/>
              <a:cs typeface="Verdana" pitchFamily="34" charset="0"/>
            </a:endParaRPr>
          </a:p>
        </p:txBody>
      </p:sp>
    </p:spTree>
  </p:cSld>
  <p:clrMapOvr>
    <a:masterClrMapping/>
  </p:clrMapOvr>
  <p:transition spd="slow" advClick="0" advTm="3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160838" y="333375"/>
            <a:ext cx="5745162" cy="1143000"/>
          </a:xfrm>
        </p:spPr>
        <p:txBody>
          <a:bodyPr/>
          <a:lstStyle/>
          <a:p>
            <a:r>
              <a:rPr lang="et-EE" b="1" smtClean="0"/>
              <a:t>Profiles structure</a:t>
            </a:r>
            <a:endParaRPr lang="en-GB" b="1" smtClean="0"/>
          </a:p>
        </p:txBody>
      </p:sp>
      <p:sp>
        <p:nvSpPr>
          <p:cNvPr id="3" name="Content Placeholder 2"/>
          <p:cNvSpPr>
            <a:spLocks noGrp="1"/>
          </p:cNvSpPr>
          <p:nvPr>
            <p:ph sz="quarter" idx="10"/>
          </p:nvPr>
        </p:nvSpPr>
        <p:spPr>
          <a:xfrm>
            <a:off x="849313" y="1844675"/>
            <a:ext cx="8496300" cy="4824413"/>
          </a:xfrm>
        </p:spPr>
        <p:txBody>
          <a:bodyPr/>
          <a:lstStyle/>
          <a:p>
            <a:pPr marL="457200" indent="-457200" fontAlgn="auto">
              <a:spcAft>
                <a:spcPts val="0"/>
              </a:spcAft>
              <a:buFont typeface="Arial" pitchFamily="34" charset="0"/>
              <a:buChar char="•"/>
              <a:defRPr/>
            </a:pPr>
            <a:r>
              <a:rPr lang="en-US" sz="2600" dirty="0" smtClean="0"/>
              <a:t>the </a:t>
            </a:r>
            <a:r>
              <a:rPr lang="en-US" sz="2600" dirty="0"/>
              <a:t>socio-economic and policy framework within which the housing sector is placed;</a:t>
            </a:r>
            <a:endParaRPr lang="en-GB" sz="2600" dirty="0"/>
          </a:p>
          <a:p>
            <a:pPr marL="457200" indent="-457200" fontAlgn="auto">
              <a:spcAft>
                <a:spcPts val="0"/>
              </a:spcAft>
              <a:buFont typeface="Arial" pitchFamily="34" charset="0"/>
              <a:buChar char="•"/>
              <a:defRPr/>
            </a:pPr>
            <a:r>
              <a:rPr lang="en-US" sz="2600" dirty="0"/>
              <a:t>the institutional and legal framework;</a:t>
            </a:r>
            <a:endParaRPr lang="en-GB" sz="2600" dirty="0"/>
          </a:p>
          <a:p>
            <a:pPr marL="457200" indent="-457200" fontAlgn="auto">
              <a:spcAft>
                <a:spcPts val="0"/>
              </a:spcAft>
              <a:buFont typeface="Arial" pitchFamily="34" charset="0"/>
              <a:buChar char="•"/>
              <a:defRPr/>
            </a:pPr>
            <a:r>
              <a:rPr lang="en-US" sz="2600" dirty="0"/>
              <a:t>the existing housing stock and new construction;</a:t>
            </a:r>
            <a:endParaRPr lang="en-GB" sz="2600" dirty="0"/>
          </a:p>
          <a:p>
            <a:pPr marL="457200" indent="-457200" fontAlgn="auto">
              <a:spcAft>
                <a:spcPts val="0"/>
              </a:spcAft>
              <a:buFont typeface="Arial" pitchFamily="34" charset="0"/>
              <a:buChar char="•"/>
              <a:defRPr/>
            </a:pPr>
            <a:r>
              <a:rPr lang="en-US" sz="2600" dirty="0"/>
              <a:t>utilities;</a:t>
            </a:r>
            <a:endParaRPr lang="en-GB" sz="2600" dirty="0"/>
          </a:p>
          <a:p>
            <a:pPr marL="457200" indent="-457200" fontAlgn="auto">
              <a:spcAft>
                <a:spcPts val="0"/>
              </a:spcAft>
              <a:buFont typeface="Arial" pitchFamily="34" charset="0"/>
              <a:buChar char="•"/>
              <a:defRPr/>
            </a:pPr>
            <a:r>
              <a:rPr lang="en-US" sz="2600" dirty="0"/>
              <a:t>the financial framework;</a:t>
            </a:r>
            <a:endParaRPr lang="en-GB" sz="2600" dirty="0"/>
          </a:p>
          <a:p>
            <a:pPr marL="457200" indent="-457200" fontAlgn="auto">
              <a:spcAft>
                <a:spcPts val="0"/>
              </a:spcAft>
              <a:buFont typeface="Arial" pitchFamily="34" charset="0"/>
              <a:buChar char="•"/>
              <a:defRPr/>
            </a:pPr>
            <a:r>
              <a:rPr lang="en-US" sz="2600" dirty="0"/>
              <a:t>spatial/urban planning;</a:t>
            </a:r>
            <a:endParaRPr lang="en-GB" sz="2600" dirty="0"/>
          </a:p>
          <a:p>
            <a:pPr marL="457200" indent="-457200" fontAlgn="auto">
              <a:spcAft>
                <a:spcPts val="0"/>
              </a:spcAft>
              <a:buFont typeface="Arial" pitchFamily="34" charset="0"/>
              <a:buChar char="•"/>
              <a:defRPr/>
            </a:pPr>
            <a:r>
              <a:rPr lang="en-US" sz="2600" dirty="0"/>
              <a:t>land administration.</a:t>
            </a:r>
            <a:endParaRPr lang="en-GB" sz="2600" dirty="0"/>
          </a:p>
          <a:p>
            <a:pPr fontAlgn="auto">
              <a:spcAft>
                <a:spcPts val="0"/>
              </a:spcAft>
              <a:buFont typeface="Arial" pitchFamily="34" charset="0"/>
              <a:buNone/>
              <a:defRPr/>
            </a:pP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513138" y="333375"/>
            <a:ext cx="5903912" cy="1366838"/>
          </a:xfrm>
        </p:spPr>
        <p:txBody>
          <a:bodyPr/>
          <a:lstStyle/>
          <a:p>
            <a:r>
              <a:rPr lang="en-US" sz="3600" b="1" smtClean="0"/>
              <a:t>UNECE Country Profiles</a:t>
            </a:r>
            <a:r>
              <a:rPr lang="et-EE" sz="3600" b="1" smtClean="0"/>
              <a:t> – contributors and funding</a:t>
            </a:r>
            <a:endParaRPr lang="en-US" sz="3600" b="1" smtClean="0">
              <a:ea typeface="Verdana" pitchFamily="34" charset="0"/>
              <a:cs typeface="Calibri" pitchFamily="34" charset="0"/>
            </a:endParaRPr>
          </a:p>
        </p:txBody>
      </p:sp>
      <p:sp>
        <p:nvSpPr>
          <p:cNvPr id="4" name="Rectangle 4"/>
          <p:cNvSpPr txBox="1">
            <a:spLocks noGrp="1" noChangeArrowheads="1"/>
          </p:cNvSpPr>
          <p:nvPr>
            <p:ph sz="quarter" idx="10"/>
          </p:nvPr>
        </p:nvSpPr>
        <p:spPr>
          <a:xfrm>
            <a:off x="344488" y="1844675"/>
            <a:ext cx="9288462" cy="4824413"/>
          </a:xfrm>
        </p:spPr>
        <p:txBody>
          <a:bodyPr lIns="99569" tIns="49785" rIns="99569" bIns="49785">
            <a:normAutofit lnSpcReduction="10000"/>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fontAlgn="auto">
              <a:spcAft>
                <a:spcPts val="0"/>
              </a:spcAft>
              <a:buFont typeface="Arial" pitchFamily="34" charset="0"/>
              <a:buNone/>
              <a:defRPr/>
            </a:pPr>
            <a:r>
              <a:rPr lang="et-EE" sz="2600" dirty="0" smtClean="0">
                <a:solidFill>
                  <a:schemeClr val="accent6">
                    <a:lumMod val="50000"/>
                  </a:schemeClr>
                </a:solidFill>
                <a:latin typeface="Verdana" pitchFamily="34" charset="0"/>
                <a:ea typeface="Verdana" pitchFamily="34" charset="0"/>
                <a:cs typeface="Verdana" pitchFamily="34" charset="0"/>
              </a:rPr>
              <a:t>Collaborative work:</a:t>
            </a:r>
          </a:p>
          <a:p>
            <a:pPr marL="0" indent="0" fontAlgn="auto">
              <a:spcAft>
                <a:spcPts val="0"/>
              </a:spcAft>
              <a:buFont typeface="Arial" pitchFamily="34" charset="0"/>
              <a:buNone/>
              <a:defRPr/>
            </a:pPr>
            <a:endParaRPr lang="et-EE" sz="500" dirty="0">
              <a:solidFill>
                <a:schemeClr val="accent6">
                  <a:lumMod val="50000"/>
                </a:schemeClr>
              </a:solidFill>
              <a:latin typeface="Verdana" pitchFamily="34" charset="0"/>
              <a:ea typeface="Verdana" pitchFamily="34" charset="0"/>
              <a:cs typeface="Verdana" pitchFamily="34" charset="0"/>
            </a:endParaRPr>
          </a:p>
          <a:p>
            <a:pPr fontAlgn="auto">
              <a:spcAft>
                <a:spcPts val="0"/>
              </a:spcAft>
              <a:buFontTx/>
              <a:buChar char="-"/>
              <a:defRPr/>
            </a:pPr>
            <a:r>
              <a:rPr lang="et-EE" sz="2600" dirty="0" smtClean="0">
                <a:solidFill>
                  <a:schemeClr val="accent6">
                    <a:lumMod val="50000"/>
                  </a:schemeClr>
                </a:solidFill>
                <a:latin typeface="Verdana" pitchFamily="34" charset="0"/>
                <a:ea typeface="Verdana" pitchFamily="34" charset="0"/>
                <a:cs typeface="Verdana" pitchFamily="34" charset="0"/>
              </a:rPr>
              <a:t>In-kind contribution by the recipient country – in-country coordination, local experts, collection of data;</a:t>
            </a:r>
          </a:p>
          <a:p>
            <a:pPr fontAlgn="auto">
              <a:spcAft>
                <a:spcPts val="0"/>
              </a:spcAft>
              <a:buFontTx/>
              <a:buChar char="-"/>
              <a:defRPr/>
            </a:pPr>
            <a:r>
              <a:rPr lang="et-EE" sz="2600" dirty="0" smtClean="0">
                <a:solidFill>
                  <a:schemeClr val="accent6">
                    <a:lumMod val="50000"/>
                  </a:schemeClr>
                </a:solidFill>
                <a:latin typeface="Verdana" pitchFamily="34" charset="0"/>
                <a:ea typeface="Verdana" pitchFamily="34" charset="0"/>
                <a:cs typeface="Verdana" pitchFamily="34" charset="0"/>
              </a:rPr>
              <a:t>UNECE input: overall coordination, expertise, translation, editing and publishing costs,</a:t>
            </a:r>
          </a:p>
          <a:p>
            <a:pPr fontAlgn="auto">
              <a:spcAft>
                <a:spcPts val="0"/>
              </a:spcAft>
              <a:buFontTx/>
              <a:buChar char="-"/>
              <a:defRPr/>
            </a:pPr>
            <a:r>
              <a:rPr lang="et-EE" sz="2600" dirty="0" smtClean="0">
                <a:solidFill>
                  <a:schemeClr val="accent6">
                    <a:lumMod val="50000"/>
                  </a:schemeClr>
                </a:solidFill>
                <a:latin typeface="Verdana" pitchFamily="34" charset="0"/>
                <a:ea typeface="Verdana" pitchFamily="34" charset="0"/>
                <a:cs typeface="Verdana" pitchFamily="34" charset="0"/>
              </a:rPr>
              <a:t>UNECE member states/Committee members (Germany, for instance, for Ukraine) provide in-kind international experts to work on the profiles and conduct trainings</a:t>
            </a:r>
          </a:p>
          <a:p>
            <a:pPr fontAlgn="auto">
              <a:spcAft>
                <a:spcPts val="0"/>
              </a:spcAft>
              <a:buFontTx/>
              <a:buChar char="-"/>
              <a:defRPr/>
            </a:pPr>
            <a:r>
              <a:rPr lang="et-EE" sz="2600" dirty="0" smtClean="0">
                <a:solidFill>
                  <a:schemeClr val="accent6">
                    <a:lumMod val="50000"/>
                  </a:schemeClr>
                </a:solidFill>
                <a:latin typeface="Verdana" pitchFamily="34" charset="0"/>
                <a:ea typeface="Verdana" pitchFamily="34" charset="0"/>
                <a:cs typeface="Verdana" pitchFamily="34" charset="0"/>
              </a:rPr>
              <a:t>Donor support for UNECE Secretariat travel and international experts</a:t>
            </a:r>
          </a:p>
          <a:p>
            <a:pPr fontAlgn="auto">
              <a:spcAft>
                <a:spcPts val="0"/>
              </a:spcAft>
              <a:defRPr/>
            </a:pPr>
            <a:endParaRPr lang="en-GB" sz="2200" dirty="0" smtClean="0">
              <a:solidFill>
                <a:schemeClr val="accent6">
                  <a:lumMod val="50000"/>
                </a:schemeClr>
              </a:solidFill>
              <a:latin typeface="Verdana" pitchFamily="34" charset="0"/>
              <a:ea typeface="Verdana" pitchFamily="34" charset="0"/>
              <a:cs typeface="Verdana" pitchFamily="34" charset="0"/>
            </a:endParaRPr>
          </a:p>
          <a:p>
            <a:pPr fontAlgn="auto">
              <a:lnSpc>
                <a:spcPct val="80000"/>
              </a:lnSpc>
              <a:spcAft>
                <a:spcPts val="0"/>
              </a:spcAft>
              <a:defRPr/>
            </a:pPr>
            <a:endParaRPr lang="en-GB" sz="2200" dirty="0">
              <a:solidFill>
                <a:schemeClr val="accent6">
                  <a:lumMod val="50000"/>
                </a:schemeClr>
              </a:solidFill>
              <a:latin typeface="Verdana" pitchFamily="34" charset="0"/>
              <a:ea typeface="Verdana" pitchFamily="34" charset="0"/>
              <a:cs typeface="Verdana" pitchFamily="34" charset="0"/>
            </a:endParaRPr>
          </a:p>
          <a:p>
            <a:pPr fontAlgn="auto">
              <a:lnSpc>
                <a:spcPct val="90000"/>
              </a:lnSpc>
              <a:spcAft>
                <a:spcPts val="0"/>
              </a:spcAft>
              <a:defRPr/>
            </a:pPr>
            <a:endParaRPr lang="en-GB" sz="2600" dirty="0" smtClean="0">
              <a:solidFill>
                <a:srgbClr val="0066FF"/>
              </a:solidFill>
              <a:latin typeface="Verdana" pitchFamily="34" charset="0"/>
              <a:ea typeface="Verdana" pitchFamily="34" charset="0"/>
              <a:cs typeface="Verdana" pitchFamily="34" charset="0"/>
            </a:endParaRPr>
          </a:p>
          <a:p>
            <a:pPr fontAlgn="auto">
              <a:lnSpc>
                <a:spcPct val="90000"/>
              </a:lnSpc>
              <a:spcAft>
                <a:spcPts val="0"/>
              </a:spcAft>
              <a:defRPr/>
            </a:pPr>
            <a:endParaRPr lang="en-GB" sz="2400" dirty="0" smtClean="0">
              <a:solidFill>
                <a:srgbClr val="0066FF"/>
              </a:solidFill>
              <a:latin typeface="Verdana" pitchFamily="34" charset="0"/>
              <a:ea typeface="Verdana" pitchFamily="34" charset="0"/>
              <a:cs typeface="Verdana" pitchFamily="34" charset="0"/>
            </a:endParaRPr>
          </a:p>
        </p:txBody>
      </p:sp>
    </p:spTree>
  </p:cSld>
  <p:clrMapOvr>
    <a:masterClrMapping/>
  </p:clrMapOvr>
  <p:transition spd="slow" advClick="0" advTm="3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2775" y="333375"/>
            <a:ext cx="6753225" cy="1143000"/>
          </a:xfrm>
        </p:spPr>
        <p:txBody>
          <a:bodyPr rtlCol="0">
            <a:normAutofit fontScale="90000"/>
          </a:bodyPr>
          <a:lstStyle/>
          <a:p>
            <a:pPr fontAlgn="auto">
              <a:spcAft>
                <a:spcPts val="0"/>
              </a:spcAft>
              <a:defRPr/>
            </a:pPr>
            <a:r>
              <a:rPr lang="et-EE" b="1" dirty="0" smtClean="0"/>
              <a:t>Country profiles methodology review</a:t>
            </a:r>
            <a:endParaRPr lang="en-GB" b="1" dirty="0"/>
          </a:p>
        </p:txBody>
      </p:sp>
      <p:sp>
        <p:nvSpPr>
          <p:cNvPr id="3" name="Content Placeholder 2"/>
          <p:cNvSpPr>
            <a:spLocks noGrp="1"/>
          </p:cNvSpPr>
          <p:nvPr>
            <p:ph sz="quarter" idx="10"/>
          </p:nvPr>
        </p:nvSpPr>
        <p:spPr>
          <a:xfrm>
            <a:off x="849313" y="2133600"/>
            <a:ext cx="8496300" cy="4724400"/>
          </a:xfrm>
        </p:spPr>
        <p:txBody>
          <a:bodyPr>
            <a:normAutofit fontScale="77500" lnSpcReduction="20000"/>
          </a:bodyPr>
          <a:lstStyle/>
          <a:p>
            <a:pPr fontAlgn="auto">
              <a:spcAft>
                <a:spcPts val="0"/>
              </a:spcAft>
              <a:buFont typeface="Arial" pitchFamily="34" charset="0"/>
              <a:buNone/>
              <a:defRPr/>
            </a:pPr>
            <a:r>
              <a:rPr lang="en-US" sz="3400" dirty="0" smtClean="0"/>
              <a:t>Re</a:t>
            </a:r>
            <a:r>
              <a:rPr lang="et-EE" sz="3400" dirty="0" smtClean="0"/>
              <a:t>gular analysis o</a:t>
            </a:r>
            <a:r>
              <a:rPr lang="en-US" sz="3400" dirty="0" smtClean="0"/>
              <a:t>f </a:t>
            </a:r>
            <a:r>
              <a:rPr lang="en-US" sz="3400" dirty="0"/>
              <a:t>the Country Profiles (CPs) methodology </a:t>
            </a:r>
            <a:r>
              <a:rPr lang="en-US" sz="3400" dirty="0" smtClean="0"/>
              <a:t>to </a:t>
            </a:r>
            <a:r>
              <a:rPr lang="en-US" sz="3400" dirty="0"/>
              <a:t>ensure the CP recommendations usability and higher political commitment by the governments to the recommendations’ </a:t>
            </a:r>
            <a:r>
              <a:rPr lang="en-US" sz="3400" dirty="0" smtClean="0"/>
              <a:t>implementation</a:t>
            </a:r>
            <a:r>
              <a:rPr lang="et-EE" sz="3400" dirty="0" smtClean="0"/>
              <a:t> </a:t>
            </a:r>
            <a:r>
              <a:rPr lang="en-US" sz="3400" dirty="0" smtClean="0"/>
              <a:t> </a:t>
            </a:r>
            <a:endParaRPr lang="en-GB" sz="3400" dirty="0"/>
          </a:p>
          <a:p>
            <a:pPr fontAlgn="auto">
              <a:spcAft>
                <a:spcPts val="0"/>
              </a:spcAft>
              <a:buFont typeface="Arial" pitchFamily="34" charset="0"/>
              <a:buNone/>
              <a:defRPr/>
            </a:pPr>
            <a:r>
              <a:rPr lang="en-US" sz="3400" dirty="0"/>
              <a:t> </a:t>
            </a:r>
            <a:endParaRPr lang="en-GB" sz="3400" dirty="0"/>
          </a:p>
          <a:p>
            <a:pPr fontAlgn="auto">
              <a:spcAft>
                <a:spcPts val="0"/>
              </a:spcAft>
              <a:buFont typeface="Arial" pitchFamily="34" charset="0"/>
              <a:buNone/>
              <a:defRPr/>
            </a:pPr>
            <a:r>
              <a:rPr lang="et-EE" sz="3400" dirty="0" smtClean="0"/>
              <a:t>The 2012 review will include </a:t>
            </a:r>
            <a:r>
              <a:rPr lang="en-US" sz="3400" dirty="0" smtClean="0"/>
              <a:t>development </a:t>
            </a:r>
            <a:r>
              <a:rPr lang="en-US" sz="3400" dirty="0"/>
              <a:t>of guidelines for </a:t>
            </a:r>
            <a:r>
              <a:rPr lang="et-EE" sz="3400" dirty="0" smtClean="0"/>
              <a:t>inclusion into </a:t>
            </a:r>
            <a:r>
              <a:rPr lang="en-US" sz="3400" dirty="0" smtClean="0"/>
              <a:t>the CPs</a:t>
            </a:r>
            <a:r>
              <a:rPr lang="et-EE" sz="3400" dirty="0" smtClean="0"/>
              <a:t> the following dimensions</a:t>
            </a:r>
            <a:r>
              <a:rPr lang="en-US" sz="3400" dirty="0" smtClean="0"/>
              <a:t>:  </a:t>
            </a:r>
            <a:endParaRPr lang="et-EE" sz="3400" dirty="0"/>
          </a:p>
          <a:p>
            <a:pPr marL="457200" indent="-457200" fontAlgn="auto">
              <a:spcAft>
                <a:spcPts val="0"/>
              </a:spcAft>
              <a:buFont typeface="Arial" pitchFamily="34" charset="0"/>
              <a:buChar char="•"/>
              <a:defRPr/>
            </a:pPr>
            <a:r>
              <a:rPr lang="en-US" sz="3400" dirty="0" smtClean="0"/>
              <a:t>Green Economy</a:t>
            </a:r>
            <a:endParaRPr lang="et-EE" sz="3400" dirty="0" smtClean="0"/>
          </a:p>
          <a:p>
            <a:pPr marL="457200" indent="-457200" fontAlgn="auto">
              <a:spcAft>
                <a:spcPts val="0"/>
              </a:spcAft>
              <a:buFont typeface="Arial" pitchFamily="34" charset="0"/>
              <a:buChar char="•"/>
              <a:defRPr/>
            </a:pPr>
            <a:r>
              <a:rPr lang="en-US" sz="3400" dirty="0" smtClean="0"/>
              <a:t>Gender</a:t>
            </a:r>
            <a:endParaRPr lang="et-EE" sz="3400" dirty="0" smtClean="0"/>
          </a:p>
          <a:p>
            <a:pPr marL="457200" indent="-457200" fontAlgn="auto">
              <a:spcAft>
                <a:spcPts val="0"/>
              </a:spcAft>
              <a:buFont typeface="Arial" pitchFamily="34" charset="0"/>
              <a:buChar char="•"/>
              <a:defRPr/>
            </a:pPr>
            <a:r>
              <a:rPr lang="en-US" sz="3400" dirty="0" smtClean="0"/>
              <a:t>Disaster </a:t>
            </a:r>
            <a:r>
              <a:rPr lang="en-US" sz="3400" dirty="0"/>
              <a:t>Risk </a:t>
            </a:r>
            <a:r>
              <a:rPr lang="en-US" sz="3400" dirty="0" smtClean="0"/>
              <a:t>Reduction</a:t>
            </a:r>
          </a:p>
          <a:p>
            <a:pPr fontAlgn="auto">
              <a:spcAft>
                <a:spcPts val="0"/>
              </a:spcAft>
              <a:buFont typeface="Arial" pitchFamily="34" charset="0"/>
              <a:buNone/>
              <a:defRPr/>
            </a:pPr>
            <a:r>
              <a:rPr lang="en-US" sz="3400" dirty="0"/>
              <a:t> </a:t>
            </a:r>
            <a:endParaRPr lang="en-GB" sz="3400" dirty="0"/>
          </a:p>
          <a:p>
            <a:pPr fontAlgn="auto">
              <a:spcAft>
                <a:spcPts val="0"/>
              </a:spcAft>
              <a:buFont typeface="Arial" pitchFamily="34" charset="0"/>
              <a:buNone/>
              <a:defRPr/>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3152775" y="333375"/>
            <a:ext cx="6753225" cy="1143000"/>
          </a:xfrm>
        </p:spPr>
        <p:txBody>
          <a:bodyPr/>
          <a:lstStyle/>
          <a:p>
            <a:r>
              <a:rPr lang="et-EE" b="1" smtClean="0"/>
              <a:t>Country profiles follow up</a:t>
            </a:r>
            <a:endParaRPr lang="en-GB" b="1" smtClean="0"/>
          </a:p>
        </p:txBody>
      </p:sp>
      <p:sp>
        <p:nvSpPr>
          <p:cNvPr id="3" name="Content Placeholder 2"/>
          <p:cNvSpPr>
            <a:spLocks noGrp="1"/>
          </p:cNvSpPr>
          <p:nvPr>
            <p:ph sz="quarter" idx="10"/>
          </p:nvPr>
        </p:nvSpPr>
        <p:spPr>
          <a:xfrm>
            <a:off x="631825" y="1916113"/>
            <a:ext cx="8496300" cy="3744912"/>
          </a:xfrm>
        </p:spPr>
        <p:txBody>
          <a:bodyPr>
            <a:noAutofit/>
          </a:bodyPr>
          <a:lstStyle/>
          <a:p>
            <a:pPr fontAlgn="auto">
              <a:spcAft>
                <a:spcPts val="0"/>
              </a:spcAft>
              <a:buFont typeface="Arial" pitchFamily="34" charset="0"/>
              <a:buNone/>
              <a:defRPr/>
            </a:pPr>
            <a:r>
              <a:rPr lang="en-US" sz="2800" dirty="0" smtClean="0"/>
              <a:t>Monitoring of implementation of policy recommendations annually at the Committee sessions.</a:t>
            </a:r>
          </a:p>
          <a:p>
            <a:pPr fontAlgn="auto">
              <a:spcAft>
                <a:spcPts val="0"/>
              </a:spcAft>
              <a:buFont typeface="Arial" pitchFamily="34" charset="0"/>
              <a:buNone/>
              <a:defRPr/>
            </a:pPr>
            <a:endParaRPr lang="en-US" sz="500" dirty="0"/>
          </a:p>
          <a:p>
            <a:pPr fontAlgn="auto">
              <a:spcAft>
                <a:spcPts val="0"/>
              </a:spcAft>
              <a:buFont typeface="Arial" pitchFamily="34" charset="0"/>
              <a:buNone/>
              <a:defRPr/>
            </a:pPr>
            <a:r>
              <a:rPr lang="en-US" sz="2800" dirty="0"/>
              <a:t>Establishment of high-level national </a:t>
            </a:r>
            <a:r>
              <a:rPr lang="en-US" sz="2800" dirty="0" err="1"/>
              <a:t>intersectoral</a:t>
            </a:r>
            <a:r>
              <a:rPr lang="en-US" sz="2800" dirty="0"/>
              <a:t> Habitat Steering Committees to implement CP recommendations</a:t>
            </a:r>
            <a:endParaRPr lang="et-EE" sz="2800" dirty="0"/>
          </a:p>
          <a:p>
            <a:pPr fontAlgn="auto">
              <a:spcAft>
                <a:spcPts val="0"/>
              </a:spcAft>
              <a:buFont typeface="Arial" pitchFamily="34" charset="0"/>
              <a:buNone/>
              <a:defRPr/>
            </a:pPr>
            <a:endParaRPr lang="et-EE" sz="500" dirty="0"/>
          </a:p>
          <a:p>
            <a:pPr fontAlgn="auto">
              <a:spcAft>
                <a:spcPts val="0"/>
              </a:spcAft>
              <a:buFont typeface="Arial" pitchFamily="34" charset="0"/>
              <a:buNone/>
              <a:defRPr/>
            </a:pPr>
            <a:r>
              <a:rPr lang="en-US" sz="2800" dirty="0"/>
              <a:t>Development and partial implementation of National Action Plans to implement CP </a:t>
            </a:r>
            <a:r>
              <a:rPr lang="en-US" sz="2800" dirty="0" smtClean="0"/>
              <a:t>recommendations</a:t>
            </a:r>
            <a:endParaRPr lang="en-GB" sz="2800" dirty="0"/>
          </a:p>
          <a:p>
            <a:pPr fontAlgn="auto">
              <a:spcAft>
                <a:spcPts val="0"/>
              </a:spcAft>
              <a:buFont typeface="Arial" pitchFamily="34" charset="0"/>
              <a:buNone/>
              <a:defRPr/>
            </a:pPr>
            <a:endParaRPr lang="et-EE" sz="1000" dirty="0" smtClean="0"/>
          </a:p>
          <a:p>
            <a:pPr fontAlgn="auto">
              <a:spcAft>
                <a:spcPts val="0"/>
              </a:spcAft>
              <a:buFont typeface="Arial" pitchFamily="34" charset="0"/>
              <a:buNone/>
              <a:defRPr/>
            </a:pPr>
            <a:endParaRPr lang="en-GB"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0700" y="549275"/>
            <a:ext cx="5168900" cy="1143000"/>
          </a:xfrm>
        </p:spPr>
        <p:txBody>
          <a:bodyPr rtlCol="0">
            <a:normAutofit fontScale="90000"/>
          </a:bodyPr>
          <a:lstStyle/>
          <a:p>
            <a:pPr fontAlgn="auto">
              <a:spcAft>
                <a:spcPts val="0"/>
              </a:spcAft>
              <a:defRPr/>
            </a:pPr>
            <a:r>
              <a:rPr lang="et-EE" b="1" dirty="0" smtClean="0"/>
              <a:t>Tajikistan CP</a:t>
            </a:r>
            <a:br>
              <a:rPr lang="et-EE" b="1" dirty="0" smtClean="0"/>
            </a:br>
            <a:endParaRPr lang="en-GB" b="1" dirty="0"/>
          </a:p>
        </p:txBody>
      </p:sp>
      <p:sp>
        <p:nvSpPr>
          <p:cNvPr id="3" name="Content Placeholder 2"/>
          <p:cNvSpPr>
            <a:spLocks noGrp="1"/>
          </p:cNvSpPr>
          <p:nvPr>
            <p:ph sz="quarter" idx="10"/>
          </p:nvPr>
        </p:nvSpPr>
        <p:spPr>
          <a:xfrm>
            <a:off x="5673725" y="1773238"/>
            <a:ext cx="3743325" cy="4608512"/>
          </a:xfrm>
        </p:spPr>
        <p:txBody>
          <a:bodyPr/>
          <a:lstStyle/>
          <a:p>
            <a:pPr fontAlgn="auto">
              <a:spcAft>
                <a:spcPts val="0"/>
              </a:spcAft>
              <a:buFont typeface="Arial" pitchFamily="34" charset="0"/>
              <a:buNone/>
              <a:defRPr/>
            </a:pPr>
            <a:r>
              <a:rPr lang="et-EE" sz="2400" b="1" dirty="0" smtClean="0"/>
              <a:t>Published in 2012</a:t>
            </a:r>
          </a:p>
          <a:p>
            <a:pPr fontAlgn="auto">
              <a:spcAft>
                <a:spcPts val="0"/>
              </a:spcAft>
              <a:buFont typeface="Arial" pitchFamily="34" charset="0"/>
              <a:buNone/>
              <a:defRPr/>
            </a:pPr>
            <a:endParaRPr lang="et-EE" sz="2400" b="1" dirty="0"/>
          </a:p>
          <a:p>
            <a:pPr fontAlgn="auto">
              <a:spcAft>
                <a:spcPts val="0"/>
              </a:spcAft>
              <a:buFont typeface="Arial" pitchFamily="34" charset="0"/>
              <a:buNone/>
              <a:defRPr/>
            </a:pPr>
            <a:r>
              <a:rPr lang="et-EE" sz="2400" b="1" dirty="0" smtClean="0"/>
              <a:t>Launch event 13 – 17 May 2013</a:t>
            </a:r>
          </a:p>
          <a:p>
            <a:pPr fontAlgn="auto">
              <a:spcAft>
                <a:spcPts val="0"/>
              </a:spcAft>
              <a:buFont typeface="Arial" pitchFamily="34" charset="0"/>
              <a:buNone/>
              <a:defRPr/>
            </a:pPr>
            <a:endParaRPr lang="et-EE" sz="2400" b="1" dirty="0"/>
          </a:p>
          <a:p>
            <a:pPr fontAlgn="auto">
              <a:spcAft>
                <a:spcPts val="0"/>
              </a:spcAft>
              <a:buFont typeface="Arial" pitchFamily="34" charset="0"/>
              <a:buNone/>
              <a:defRPr/>
            </a:pPr>
            <a:r>
              <a:rPr lang="en-US" sz="2400" b="1" dirty="0" smtClean="0"/>
              <a:t>Elaborated National Action Plan</a:t>
            </a:r>
            <a:endParaRPr lang="en-GB" sz="2400" b="1" dirty="0"/>
          </a:p>
        </p:txBody>
      </p:sp>
      <p:pic>
        <p:nvPicPr>
          <p:cNvPr id="21507" name="Picture 2"/>
          <p:cNvPicPr>
            <a:picLocks noChangeAspect="1" noChangeArrowheads="1"/>
          </p:cNvPicPr>
          <p:nvPr/>
        </p:nvPicPr>
        <p:blipFill>
          <a:blip r:embed="rId2"/>
          <a:srcRect/>
          <a:stretch>
            <a:fillRect/>
          </a:stretch>
        </p:blipFill>
        <p:spPr bwMode="auto">
          <a:xfrm>
            <a:off x="1208088" y="1125538"/>
            <a:ext cx="3944937" cy="5149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3725" y="836613"/>
            <a:ext cx="5168900" cy="1143000"/>
          </a:xfrm>
        </p:spPr>
        <p:txBody>
          <a:bodyPr rtlCol="0">
            <a:normAutofit fontScale="90000"/>
          </a:bodyPr>
          <a:lstStyle/>
          <a:p>
            <a:pPr fontAlgn="auto">
              <a:spcAft>
                <a:spcPts val="0"/>
              </a:spcAft>
              <a:defRPr/>
            </a:pPr>
            <a:r>
              <a:rPr lang="et-EE" b="1" dirty="0" smtClean="0"/>
              <a:t>Tajikistan CP</a:t>
            </a:r>
            <a:br>
              <a:rPr lang="et-EE" b="1" dirty="0" smtClean="0"/>
            </a:br>
            <a:endParaRPr lang="en-GB" b="1" dirty="0"/>
          </a:p>
        </p:txBody>
      </p:sp>
      <p:sp>
        <p:nvSpPr>
          <p:cNvPr id="3" name="Content Placeholder 2"/>
          <p:cNvSpPr>
            <a:spLocks noGrp="1"/>
          </p:cNvSpPr>
          <p:nvPr>
            <p:ph sz="quarter" idx="10"/>
          </p:nvPr>
        </p:nvSpPr>
        <p:spPr>
          <a:xfrm>
            <a:off x="1065213" y="1916113"/>
            <a:ext cx="8280400" cy="4465637"/>
          </a:xfrm>
        </p:spPr>
        <p:txBody>
          <a:bodyPr>
            <a:normAutofit fontScale="92500" lnSpcReduction="20000"/>
          </a:bodyPr>
          <a:lstStyle/>
          <a:p>
            <a:pPr fontAlgn="auto">
              <a:spcAft>
                <a:spcPts val="0"/>
              </a:spcAft>
              <a:buFont typeface="Arial" pitchFamily="34" charset="0"/>
              <a:buNone/>
              <a:defRPr/>
            </a:pPr>
            <a:r>
              <a:rPr lang="et-EE" sz="2400" b="1" dirty="0" smtClean="0"/>
              <a:t>D</a:t>
            </a:r>
            <a:r>
              <a:rPr lang="en-US" sz="2400" b="1" dirty="0" err="1" smtClean="0"/>
              <a:t>eveloped</a:t>
            </a:r>
            <a:r>
              <a:rPr lang="en-US" sz="2400" b="1" dirty="0" smtClean="0"/>
              <a:t> a</a:t>
            </a:r>
            <a:r>
              <a:rPr lang="et-EE" sz="2400" b="1" dirty="0" smtClean="0"/>
              <a:t>nd adopted a</a:t>
            </a:r>
            <a:r>
              <a:rPr lang="en-US" sz="2400" b="1" dirty="0" smtClean="0"/>
              <a:t> </a:t>
            </a:r>
            <a:r>
              <a:rPr lang="en-US" sz="2400" b="1" dirty="0"/>
              <a:t>new Urban Code of the Republic of </a:t>
            </a:r>
            <a:r>
              <a:rPr lang="en-US" sz="2400" b="1" dirty="0" smtClean="0"/>
              <a:t>Tajikistan</a:t>
            </a:r>
            <a:endParaRPr lang="et-EE" sz="2400" b="1" dirty="0" smtClean="0"/>
          </a:p>
          <a:p>
            <a:pPr fontAlgn="auto">
              <a:spcAft>
                <a:spcPts val="0"/>
              </a:spcAft>
              <a:buFont typeface="Arial" pitchFamily="34" charset="0"/>
              <a:buNone/>
              <a:defRPr/>
            </a:pPr>
            <a:endParaRPr lang="en-US" sz="2400" b="1" dirty="0"/>
          </a:p>
          <a:p>
            <a:pPr fontAlgn="auto">
              <a:spcAft>
                <a:spcPts val="0"/>
              </a:spcAft>
              <a:buFont typeface="Arial" pitchFamily="34" charset="0"/>
              <a:buNone/>
              <a:defRPr/>
            </a:pPr>
            <a:r>
              <a:rPr lang="et-EE" sz="2400" b="1" dirty="0" smtClean="0"/>
              <a:t>D</a:t>
            </a:r>
            <a:r>
              <a:rPr lang="en-US" sz="2400" b="1" dirty="0" smtClean="0"/>
              <a:t>rafted  </a:t>
            </a:r>
            <a:r>
              <a:rPr lang="en-US" sz="2400" b="1" dirty="0"/>
              <a:t>Government Decree "On Approval of the Concept of energy efficiency in housing and communal services in the Republic of Tajikistan until 2020 year." After receiving the instructions of the Government under the base of this document, is preparing Program of energy efficiency of the housing sphere</a:t>
            </a:r>
          </a:p>
          <a:p>
            <a:pPr fontAlgn="auto">
              <a:spcAft>
                <a:spcPts val="0"/>
              </a:spcAft>
              <a:buFont typeface="Arial" pitchFamily="34" charset="0"/>
              <a:buNone/>
              <a:defRPr/>
            </a:pPr>
            <a:endParaRPr lang="en-US" sz="2400" b="1" dirty="0"/>
          </a:p>
          <a:p>
            <a:pPr fontAlgn="auto">
              <a:spcAft>
                <a:spcPts val="0"/>
              </a:spcAft>
              <a:buFont typeface="Arial" pitchFamily="34" charset="0"/>
              <a:buNone/>
              <a:defRPr/>
            </a:pPr>
            <a:r>
              <a:rPr lang="et-EE" sz="2400" b="1" dirty="0" smtClean="0"/>
              <a:t>Streamlined procedures for </a:t>
            </a:r>
            <a:r>
              <a:rPr lang="en-US" sz="2400" b="1" dirty="0" smtClean="0"/>
              <a:t>administrative </a:t>
            </a:r>
            <a:r>
              <a:rPr lang="et-EE" sz="2400" b="1" dirty="0" smtClean="0"/>
              <a:t>tasks </a:t>
            </a:r>
            <a:r>
              <a:rPr lang="en-US" sz="2400" b="1" dirty="0" smtClean="0"/>
              <a:t>associated </a:t>
            </a:r>
            <a:r>
              <a:rPr lang="en-US" sz="2400" b="1" dirty="0"/>
              <a:t>with the construction activities in </a:t>
            </a:r>
            <a:r>
              <a:rPr lang="en-US" sz="2400" b="1" dirty="0" smtClean="0"/>
              <a:t>Tajikistan. </a:t>
            </a:r>
            <a:r>
              <a:rPr lang="en-US" sz="2400" b="1" dirty="0"/>
              <a:t>One of the principles of this order is - the principle of one-stop shop.</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TotalTime>
  <Words>529</Words>
  <Application>Microsoft Office PowerPoint</Application>
  <PresentationFormat>A4 Paper (210x297 mm)</PresentationFormat>
  <Paragraphs>68</Paragraphs>
  <Slides>11</Slides>
  <Notes>3</Notes>
  <HiddenSlides>0</HiddenSlides>
  <MMClips>0</MMClips>
  <ScaleCrop>false</ScaleCrop>
  <HeadingPairs>
    <vt:vector size="6" baseType="variant">
      <vt:variant>
        <vt:lpstr>Fonts Used</vt:lpstr>
      </vt:variant>
      <vt:variant>
        <vt:i4>3</vt:i4>
      </vt:variant>
      <vt:variant>
        <vt:lpstr>Design Template</vt:lpstr>
      </vt:variant>
      <vt:variant>
        <vt:i4>8</vt:i4>
      </vt:variant>
      <vt:variant>
        <vt:lpstr>Slide Titles</vt:lpstr>
      </vt:variant>
      <vt:variant>
        <vt:i4>11</vt:i4>
      </vt:variant>
    </vt:vector>
  </HeadingPairs>
  <TitlesOfParts>
    <vt:vector size="22" baseType="lpstr">
      <vt:lpstr>Calibri</vt:lpstr>
      <vt:lpstr>Arial</vt:lpstr>
      <vt:lpstr>Verdana</vt:lpstr>
      <vt:lpstr>Office Theme</vt:lpstr>
      <vt:lpstr>Office Theme</vt:lpstr>
      <vt:lpstr>Office Theme</vt:lpstr>
      <vt:lpstr>Office Theme</vt:lpstr>
      <vt:lpstr>Office Theme</vt:lpstr>
      <vt:lpstr>Office Theme</vt:lpstr>
      <vt:lpstr>Office Theme</vt:lpstr>
      <vt:lpstr>Office Theme</vt:lpstr>
      <vt:lpstr>UNECE  Country Profiles on Housing              and Land Management</vt:lpstr>
      <vt:lpstr>UNECE Country Profiles – a tool to the Governments </vt:lpstr>
      <vt:lpstr>UNECE Country Profiles</vt:lpstr>
      <vt:lpstr>Profiles structure</vt:lpstr>
      <vt:lpstr>UNECE Country Profiles – contributors and funding</vt:lpstr>
      <vt:lpstr>Country profiles methodology review</vt:lpstr>
      <vt:lpstr>Country profiles follow up</vt:lpstr>
      <vt:lpstr>Tajikistan CP </vt:lpstr>
      <vt:lpstr>Tajikistan CP </vt:lpstr>
      <vt:lpstr>Tajikistan policy  priorities </vt:lpstr>
      <vt:lpstr>Tajikistan policy  priorities </vt:lpstr>
    </vt:vector>
  </TitlesOfParts>
  <Company>ECE-ISU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Yves Clopt</dc:creator>
  <cp:lastModifiedBy>n.avetyan</cp:lastModifiedBy>
  <cp:revision>81</cp:revision>
  <dcterms:created xsi:type="dcterms:W3CDTF">2012-05-22T12:09:49Z</dcterms:created>
  <dcterms:modified xsi:type="dcterms:W3CDTF">2014-10-28T09:18:47Z</dcterms:modified>
</cp:coreProperties>
</file>